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711" r:id="rId2"/>
    <p:sldId id="289" r:id="rId3"/>
    <p:sldId id="290" r:id="rId4"/>
    <p:sldId id="257" r:id="rId5"/>
    <p:sldId id="258" r:id="rId6"/>
    <p:sldId id="260" r:id="rId7"/>
    <p:sldId id="712" r:id="rId8"/>
    <p:sldId id="262" r:id="rId9"/>
    <p:sldId id="295" r:id="rId10"/>
    <p:sldId id="291" r:id="rId11"/>
    <p:sldId id="713" r:id="rId12"/>
    <p:sldId id="724" r:id="rId13"/>
    <p:sldId id="725" r:id="rId14"/>
    <p:sldId id="726" r:id="rId15"/>
    <p:sldId id="264" r:id="rId16"/>
    <p:sldId id="294" r:id="rId17"/>
    <p:sldId id="273" r:id="rId18"/>
    <p:sldId id="274" r:id="rId19"/>
    <p:sldId id="278" r:id="rId20"/>
    <p:sldId id="292" r:id="rId21"/>
    <p:sldId id="714" r:id="rId22"/>
    <p:sldId id="266" r:id="rId23"/>
    <p:sldId id="267" r:id="rId24"/>
    <p:sldId id="268" r:id="rId25"/>
    <p:sldId id="715" r:id="rId26"/>
    <p:sldId id="270" r:id="rId27"/>
    <p:sldId id="716" r:id="rId28"/>
    <p:sldId id="272" r:id="rId29"/>
    <p:sldId id="287" r:id="rId30"/>
    <p:sldId id="288" r:id="rId31"/>
    <p:sldId id="302" r:id="rId32"/>
    <p:sldId id="303" r:id="rId33"/>
    <p:sldId id="304" r:id="rId34"/>
    <p:sldId id="305" r:id="rId35"/>
    <p:sldId id="306" r:id="rId36"/>
    <p:sldId id="308" r:id="rId37"/>
    <p:sldId id="279" r:id="rId38"/>
    <p:sldId id="298" r:id="rId39"/>
    <p:sldId id="299" r:id="rId40"/>
    <p:sldId id="296" r:id="rId41"/>
    <p:sldId id="717" r:id="rId42"/>
    <p:sldId id="721" r:id="rId43"/>
    <p:sldId id="307" r:id="rId44"/>
    <p:sldId id="720" r:id="rId45"/>
    <p:sldId id="718" r:id="rId46"/>
    <p:sldId id="722" r:id="rId47"/>
    <p:sldId id="719" r:id="rId48"/>
    <p:sldId id="281" r:id="rId49"/>
    <p:sldId id="723" r:id="rId50"/>
    <p:sldId id="282" r:id="rId51"/>
    <p:sldId id="283" r:id="rId52"/>
    <p:sldId id="284" r:id="rId53"/>
    <p:sldId id="285" r:id="rId54"/>
    <p:sldId id="286" r:id="rId55"/>
    <p:sldId id="293" r:id="rId56"/>
    <p:sldId id="300" r:id="rId57"/>
    <p:sldId id="297" r:id="rId58"/>
  </p:sldIdLst>
  <p:sldSz cx="13004800" cy="9753600"/>
  <p:notesSz cx="13004800" cy="97536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D6"/>
    <a:srgbClr val="EFE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05"/>
    <p:restoredTop sz="94658"/>
  </p:normalViewPr>
  <p:slideViewPr>
    <p:cSldViewPr>
      <p:cViewPr varScale="1">
        <p:scale>
          <a:sx n="84" d="100"/>
          <a:sy n="84" d="100"/>
        </p:scale>
        <p:origin x="1600"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2AD3B747-0AED-314A-B094-CE8DB078B3CD}" type="datetimeFigureOut">
              <a:rPr lang="en-CH" smtClean="0"/>
              <a:t>10.12.2024</a:t>
            </a:fld>
            <a:endParaRPr lang="en-CH"/>
          </a:p>
        </p:txBody>
      </p:sp>
      <p:sp>
        <p:nvSpPr>
          <p:cNvPr id="4" name="Slide Image Placeholder 3"/>
          <p:cNvSpPr>
            <a:spLocks noGrp="1" noRot="1" noChangeAspect="1"/>
          </p:cNvSpPr>
          <p:nvPr>
            <p:ph type="sldImg" idx="2"/>
          </p:nvPr>
        </p:nvSpPr>
        <p:spPr>
          <a:xfrm>
            <a:off x="4306888" y="1219200"/>
            <a:ext cx="4391025" cy="3292475"/>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423B7E19-4048-C946-A29C-1D860CEA6A5C}" type="slidenum">
              <a:rPr lang="en-CH" smtClean="0"/>
              <a:t>‹#›</a:t>
            </a:fld>
            <a:endParaRPr lang="en-CH"/>
          </a:p>
        </p:txBody>
      </p:sp>
    </p:spTree>
    <p:extLst>
      <p:ext uri="{BB962C8B-B14F-4D97-AF65-F5344CB8AC3E}">
        <p14:creationId xmlns:p14="http://schemas.microsoft.com/office/powerpoint/2010/main" val="168297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3B7E19-4048-C946-A29C-1D860CEA6A5C}" type="slidenum">
              <a:rPr lang="en-CH" smtClean="0"/>
              <a:t>8</a:t>
            </a:fld>
            <a:endParaRPr lang="en-CH"/>
          </a:p>
        </p:txBody>
      </p:sp>
    </p:spTree>
    <p:extLst>
      <p:ext uri="{BB962C8B-B14F-4D97-AF65-F5344CB8AC3E}">
        <p14:creationId xmlns:p14="http://schemas.microsoft.com/office/powerpoint/2010/main" val="6378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3B7E19-4048-C946-A29C-1D860CEA6A5C}" type="slidenum">
              <a:rPr lang="en-CH" smtClean="0"/>
              <a:t>18</a:t>
            </a:fld>
            <a:endParaRPr lang="en-CH"/>
          </a:p>
        </p:txBody>
      </p:sp>
    </p:spTree>
    <p:extLst>
      <p:ext uri="{BB962C8B-B14F-4D97-AF65-F5344CB8AC3E}">
        <p14:creationId xmlns:p14="http://schemas.microsoft.com/office/powerpoint/2010/main" val="2436590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55990" y="2654427"/>
            <a:ext cx="8892819" cy="17297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153371" y="5844857"/>
            <a:ext cx="6698056" cy="1206500"/>
          </a:xfrm>
          <a:prstGeom prst="rect">
            <a:avLst/>
          </a:prstGeom>
        </p:spPr>
        <p:txBody>
          <a:bodyPr wrap="square" lIns="0" tIns="0" rIns="0" bIns="0">
            <a:spAutoFit/>
          </a:bodyPr>
          <a:lstStyle>
            <a:lvl1pPr>
              <a:defRPr sz="4000" b="0" i="1">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u="heavy">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u="heavy">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u="heavy">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6" name="bg object 16">
            <a:extLst>
              <a:ext uri="{FF2B5EF4-FFF2-40B4-BE49-F238E27FC236}">
                <a16:creationId xmlns:a16="http://schemas.microsoft.com/office/drawing/2014/main" id="{03947F48-1970-59B2-47D6-AE83FD160E0D}"/>
              </a:ext>
            </a:extLst>
          </p:cNvPr>
          <p:cNvSpPr/>
          <p:nvPr userDrawn="1"/>
        </p:nvSpPr>
        <p:spPr>
          <a:xfrm>
            <a:off x="0" y="0"/>
            <a:ext cx="13002069" cy="914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2365715"/>
            <a:ext cx="11054080" cy="2626232"/>
          </a:xfrm>
        </p:spPr>
        <p:txBody>
          <a:bodyPr anchor="b"/>
          <a:lstStyle>
            <a:lvl1pPr algn="ctr">
              <a:defRPr sz="8533"/>
            </a:lvl1pPr>
          </a:lstStyle>
          <a:p>
            <a:r>
              <a:rPr lang="en-GB"/>
              <a:t>Click to edit Master title style</a:t>
            </a:r>
            <a:endParaRPr lang="en-US" dirty="0"/>
          </a:p>
        </p:txBody>
      </p:sp>
      <p:sp>
        <p:nvSpPr>
          <p:cNvPr id="3" name="Subtitle 2"/>
          <p:cNvSpPr>
            <a:spLocks noGrp="1"/>
          </p:cNvSpPr>
          <p:nvPr>
            <p:ph type="subTitle" idx="1"/>
          </p:nvPr>
        </p:nvSpPr>
        <p:spPr>
          <a:xfrm>
            <a:off x="1625600" y="5122898"/>
            <a:ext cx="9753600" cy="525208"/>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GB"/>
              <a:t>Click to edit Master subtitle style</a:t>
            </a:r>
            <a:endParaRPr lang="en-US" dirty="0"/>
          </a:p>
        </p:txBody>
      </p:sp>
      <p:sp>
        <p:nvSpPr>
          <p:cNvPr id="4" name="Date Placeholder 3"/>
          <p:cNvSpPr>
            <a:spLocks noGrp="1"/>
          </p:cNvSpPr>
          <p:nvPr>
            <p:ph type="dt" sz="half" idx="10"/>
          </p:nvPr>
        </p:nvSpPr>
        <p:spPr>
          <a:xfrm>
            <a:off x="650240" y="9070848"/>
            <a:ext cx="2991104" cy="276999"/>
          </a:xfrm>
        </p:spPr>
        <p:txBody>
          <a:bodyPr/>
          <a:lstStyle/>
          <a:p>
            <a:fld id="{6B6CC765-AB6D-AC40-92F4-568FFBD6193A}" type="datetimeFigureOut">
              <a:rPr lang="en-CH" smtClean="0"/>
              <a:t>10.12.2024</a:t>
            </a:fld>
            <a:endParaRPr lang="en-CH"/>
          </a:p>
        </p:txBody>
      </p:sp>
      <p:sp>
        <p:nvSpPr>
          <p:cNvPr id="5" name="Footer Placeholder 4"/>
          <p:cNvSpPr>
            <a:spLocks noGrp="1"/>
          </p:cNvSpPr>
          <p:nvPr>
            <p:ph type="ftr" sz="quarter" idx="11"/>
          </p:nvPr>
        </p:nvSpPr>
        <p:spPr>
          <a:xfrm>
            <a:off x="4421632" y="9070848"/>
            <a:ext cx="4161536" cy="276999"/>
          </a:xfrm>
        </p:spPr>
        <p:txBody>
          <a:bodyPr/>
          <a:lstStyle/>
          <a:p>
            <a:endParaRPr lang="en-CH"/>
          </a:p>
        </p:txBody>
      </p:sp>
      <p:sp>
        <p:nvSpPr>
          <p:cNvPr id="6" name="Slide Number Placeholder 5"/>
          <p:cNvSpPr>
            <a:spLocks noGrp="1"/>
          </p:cNvSpPr>
          <p:nvPr>
            <p:ph type="sldNum" sz="quarter" idx="12"/>
          </p:nvPr>
        </p:nvSpPr>
        <p:spPr>
          <a:xfrm>
            <a:off x="9363456" y="9070848"/>
            <a:ext cx="2991104" cy="276999"/>
          </a:xfrm>
        </p:spPr>
        <p:txBody>
          <a:bodyPr/>
          <a:lstStyle/>
          <a:p>
            <a:fld id="{78ED7821-F82D-2146-BB1C-5680D263D3F3}" type="slidenum">
              <a:rPr lang="en-CH" smtClean="0"/>
              <a:t>‹#›</a:t>
            </a:fld>
            <a:endParaRPr lang="en-CH"/>
          </a:p>
        </p:txBody>
      </p:sp>
    </p:spTree>
    <p:extLst>
      <p:ext uri="{BB962C8B-B14F-4D97-AF65-F5344CB8AC3E}">
        <p14:creationId xmlns:p14="http://schemas.microsoft.com/office/powerpoint/2010/main" val="284204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41462" y="1173505"/>
            <a:ext cx="9921875" cy="543560"/>
          </a:xfrm>
          <a:prstGeom prst="rect">
            <a:avLst/>
          </a:prstGeom>
        </p:spPr>
        <p:txBody>
          <a:bodyPr wrap="square" lIns="0" tIns="0" rIns="0" bIns="0">
            <a:spAutoFit/>
          </a:bodyPr>
          <a:lstStyle>
            <a:lvl1pPr>
              <a:defRPr sz="3400" b="1" i="0" u="heavy">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868349" y="3396297"/>
            <a:ext cx="11268100" cy="3874770"/>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7" name="bg object 16">
            <a:extLst>
              <a:ext uri="{FF2B5EF4-FFF2-40B4-BE49-F238E27FC236}">
                <a16:creationId xmlns:a16="http://schemas.microsoft.com/office/drawing/2014/main" id="{B0CC8A74-B670-8F6C-FD7D-ACEB56472C72}"/>
              </a:ext>
            </a:extLst>
          </p:cNvPr>
          <p:cNvSpPr/>
          <p:nvPr userDrawn="1"/>
        </p:nvSpPr>
        <p:spPr>
          <a:xfrm>
            <a:off x="0" y="0"/>
            <a:ext cx="13002069" cy="914400"/>
          </a:xfrm>
          <a:prstGeom prst="rect">
            <a:avLst/>
          </a:prstGeom>
          <a:blipFill>
            <a:blip r:embed="rId8" cstate="print"/>
            <a:stretch>
              <a:fillRect/>
            </a:stretch>
          </a:blip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elp.mg-rast.org/_images/mgrastv3pipeline.png"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http://www.drive5.com/"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www.mothur.org/wik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pnas.org/doi/10.1073/pnas.1117018109"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earthmicrobiome.org/" TargetMode="External"/><Relationship Id="rId1" Type="http://schemas.openxmlformats.org/officeDocument/2006/relationships/slideLayout" Target="../slideLayouts/slideLayout3.xml"/><Relationship Id="rId5" Type="http://schemas.openxmlformats.org/officeDocument/2006/relationships/hyperlink" Target="https://pubmed.ncbi.nlm.nih.gov/21624126/" TargetMode="External"/><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31520" y="1794933"/>
            <a:ext cx="11054080" cy="3395698"/>
          </a:xfrm>
        </p:spPr>
        <p:txBody>
          <a:bodyPr anchor="ctr">
            <a:normAutofit/>
          </a:bodyPr>
          <a:lstStyle/>
          <a:p>
            <a:pPr algn="l"/>
            <a:r>
              <a:rPr lang="en-GB" sz="4000" u="none" dirty="0">
                <a:latin typeface="+mn-lt"/>
              </a:rPr>
              <a:t>16S rRNA: data analysis</a:t>
            </a:r>
            <a:endParaRPr lang="en-US" sz="4000" u="none" dirty="0">
              <a:latin typeface="+mn-lt"/>
            </a:endParaRPr>
          </a:p>
        </p:txBody>
      </p:sp>
      <p:sp>
        <p:nvSpPr>
          <p:cNvPr id="4" name="Subtitle 3"/>
          <p:cNvSpPr>
            <a:spLocks noGrp="1"/>
          </p:cNvSpPr>
          <p:nvPr>
            <p:ph type="subTitle" idx="1"/>
          </p:nvPr>
        </p:nvSpPr>
        <p:spPr>
          <a:xfrm>
            <a:off x="934720" y="6321779"/>
            <a:ext cx="9753600" cy="2354862"/>
          </a:xfrm>
        </p:spPr>
        <p:txBody>
          <a:bodyPr>
            <a:normAutofit/>
          </a:bodyPr>
          <a:lstStyle/>
          <a:p>
            <a:pPr algn="l">
              <a:spcBef>
                <a:spcPts val="640"/>
              </a:spcBef>
            </a:pPr>
            <a:r>
              <a:rPr lang="de-CH" sz="2560" dirty="0"/>
              <a:t>Dr. Natalia Zajac</a:t>
            </a:r>
          </a:p>
          <a:p>
            <a:pPr algn="l">
              <a:spcBef>
                <a:spcPts val="640"/>
              </a:spcBef>
            </a:pPr>
            <a:r>
              <a:rPr lang="de-CH" sz="2560" dirty="0" err="1"/>
              <a:t>Metagenomics</a:t>
            </a:r>
            <a:r>
              <a:rPr lang="de-CH" sz="2560"/>
              <a:t>, 12.2024</a:t>
            </a:r>
            <a:endParaRPr lang="de-CH" sz="2560" dirty="0"/>
          </a:p>
          <a:p>
            <a:pPr algn="l">
              <a:spcBef>
                <a:spcPts val="640"/>
              </a:spcBef>
            </a:pPr>
            <a:endParaRPr lang="de-DE" sz="2560" dirty="0"/>
          </a:p>
        </p:txBody>
      </p:sp>
      <p:pic>
        <p:nvPicPr>
          <p:cNvPr id="2" name="Picture 1" descr="Graphical user interface, application&#10;&#10;Description automatically generated">
            <a:extLst>
              <a:ext uri="{FF2B5EF4-FFF2-40B4-BE49-F238E27FC236}">
                <a16:creationId xmlns:a16="http://schemas.microsoft.com/office/drawing/2014/main" id="{E2F8BD77-0FE7-B7C2-6A40-ACA8F4B0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211" y="1836227"/>
            <a:ext cx="5371960" cy="6708807"/>
          </a:xfrm>
          <a:prstGeom prst="rect">
            <a:avLst/>
          </a:prstGeom>
        </p:spPr>
      </p:pic>
    </p:spTree>
    <p:extLst>
      <p:ext uri="{BB962C8B-B14F-4D97-AF65-F5344CB8AC3E}">
        <p14:creationId xmlns:p14="http://schemas.microsoft.com/office/powerpoint/2010/main" val="1416754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6EBF8-AF52-2E4B-B781-CF7FB24CD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11" y="2700582"/>
            <a:ext cx="11668954" cy="6324600"/>
          </a:xfrm>
          <a:prstGeom prst="rect">
            <a:avLst/>
          </a:prstGeom>
        </p:spPr>
      </p:pic>
      <p:sp>
        <p:nvSpPr>
          <p:cNvPr id="7" name="TextBox 6">
            <a:extLst>
              <a:ext uri="{FF2B5EF4-FFF2-40B4-BE49-F238E27FC236}">
                <a16:creationId xmlns:a16="http://schemas.microsoft.com/office/drawing/2014/main" id="{3DA55681-E7FB-B048-BD9F-6C4FEAB78AD9}"/>
              </a:ext>
            </a:extLst>
          </p:cNvPr>
          <p:cNvSpPr txBox="1"/>
          <p:nvPr/>
        </p:nvSpPr>
        <p:spPr>
          <a:xfrm>
            <a:off x="177800" y="9036068"/>
            <a:ext cx="9829800" cy="646331"/>
          </a:xfrm>
          <a:prstGeom prst="rect">
            <a:avLst/>
          </a:prstGeom>
          <a:noFill/>
        </p:spPr>
        <p:txBody>
          <a:bodyPr wrap="square">
            <a:spAutoFit/>
          </a:bodyPr>
          <a:lstStyle/>
          <a:p>
            <a:r>
              <a:rPr lang="en-CH" dirty="0"/>
              <a:t>https://docs.google.com/presentation/d/1lg6nH-M-Myr5KoYRDYDYDTuhl4YMs8_6yQ0xLcx0Shc/edit#slide=id.g4437732396_0_281</a:t>
            </a:r>
          </a:p>
        </p:txBody>
      </p:sp>
      <p:sp>
        <p:nvSpPr>
          <p:cNvPr id="6" name="bg object 16">
            <a:extLst>
              <a:ext uri="{FF2B5EF4-FFF2-40B4-BE49-F238E27FC236}">
                <a16:creationId xmlns:a16="http://schemas.microsoft.com/office/drawing/2014/main" id="{8A2A8764-0497-C646-87EF-D5B0FA737184}"/>
              </a:ext>
            </a:extLst>
          </p:cNvPr>
          <p:cNvSpPr/>
          <p:nvPr/>
        </p:nvSpPr>
        <p:spPr>
          <a:xfrm>
            <a:off x="2730" y="0"/>
            <a:ext cx="12999339" cy="990600"/>
          </a:xfrm>
          <a:prstGeom prst="rect">
            <a:avLst/>
          </a:prstGeom>
          <a:blipFill>
            <a:blip r:embed="rId3" cstate="print"/>
            <a:stretch>
              <a:fillRect/>
            </a:stretch>
          </a:blipFill>
        </p:spPr>
        <p:txBody>
          <a:bodyPr wrap="square" lIns="0" tIns="0" rIns="0" bIns="0" rtlCol="0"/>
          <a:lstStyle/>
          <a:p>
            <a:endParaRPr/>
          </a:p>
        </p:txBody>
      </p:sp>
      <p:sp>
        <p:nvSpPr>
          <p:cNvPr id="12" name="Title 1">
            <a:extLst>
              <a:ext uri="{FF2B5EF4-FFF2-40B4-BE49-F238E27FC236}">
                <a16:creationId xmlns:a16="http://schemas.microsoft.com/office/drawing/2014/main" id="{F2E1E352-D0EF-AB7D-200E-5E34B69B984E}"/>
              </a:ext>
            </a:extLst>
          </p:cNvPr>
          <p:cNvSpPr txBox="1">
            <a:spLocks/>
          </p:cNvSpPr>
          <p:nvPr/>
        </p:nvSpPr>
        <p:spPr>
          <a:xfrm>
            <a:off x="400732" y="1275031"/>
            <a:ext cx="12203333" cy="10109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Resolution</a:t>
            </a:r>
          </a:p>
        </p:txBody>
      </p:sp>
    </p:spTree>
    <p:extLst>
      <p:ext uri="{BB962C8B-B14F-4D97-AF65-F5344CB8AC3E}">
        <p14:creationId xmlns:p14="http://schemas.microsoft.com/office/powerpoint/2010/main" val="4097206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10871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332299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586365"/>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Reads preprocessing</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2286" y="2695185"/>
            <a:ext cx="8305355" cy="751488"/>
          </a:xfrm>
          <a:prstGeom prst="rect">
            <a:avLst/>
          </a:prstGeom>
        </p:spPr>
        <p:txBody>
          <a:bodyPr vert="horz" wrap="square" lIns="0" tIns="12700" rIns="0" bIns="0" rtlCol="0">
            <a:spAutoFit/>
          </a:bodyPr>
          <a:lstStyle/>
          <a:p>
            <a:pPr marL="371475" indent="-333375">
              <a:lnSpc>
                <a:spcPct val="100000"/>
              </a:lnSpc>
              <a:spcBef>
                <a:spcPts val="10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10" dirty="0">
                <a:latin typeface="Arial"/>
                <a:cs typeface="Arial"/>
              </a:rPr>
              <a:t>per</a:t>
            </a:r>
            <a:r>
              <a:rPr sz="2400" spc="35" dirty="0">
                <a:latin typeface="Arial"/>
                <a:cs typeface="Arial"/>
              </a:rPr>
              <a:t> </a:t>
            </a:r>
            <a:r>
              <a:rPr sz="2400" spc="5" dirty="0">
                <a:latin typeface="Arial"/>
                <a:cs typeface="Arial"/>
              </a:rPr>
              <a:t>sample?</a:t>
            </a:r>
            <a:endParaRPr sz="2400" dirty="0">
              <a:latin typeface="Arial"/>
              <a:cs typeface="Arial"/>
            </a:endParaRPr>
          </a:p>
          <a:p>
            <a:pPr marL="371475" indent="-333375">
              <a:lnSpc>
                <a:spcPct val="100000"/>
              </a:lnSpc>
              <a:spcBef>
                <a:spcPts val="20"/>
              </a:spcBef>
              <a:buSzPct val="143750"/>
              <a:buChar char="•"/>
              <a:tabLst>
                <a:tab pos="371475" algn="l"/>
              </a:tabLst>
            </a:pPr>
            <a:endParaRPr sz="2400" dirty="0">
              <a:latin typeface="Arial"/>
              <a:cs typeface="Arial"/>
            </a:endParaRPr>
          </a:p>
        </p:txBody>
      </p:sp>
      <p:pic>
        <p:nvPicPr>
          <p:cNvPr id="6" name="Picture 5" descr="A screenshot of a cell phone&#10;&#10;Description automatically generated">
            <a:extLst>
              <a:ext uri="{FF2B5EF4-FFF2-40B4-BE49-F238E27FC236}">
                <a16:creationId xmlns:a16="http://schemas.microsoft.com/office/drawing/2014/main" id="{3D11666E-448E-AFF5-BFA8-55894280C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86" y="3465220"/>
            <a:ext cx="6974703" cy="3225800"/>
          </a:xfrm>
          <a:prstGeom prst="rect">
            <a:avLst/>
          </a:prstGeom>
        </p:spPr>
      </p:pic>
    </p:spTree>
    <p:extLst>
      <p:ext uri="{BB962C8B-B14F-4D97-AF65-F5344CB8AC3E}">
        <p14:creationId xmlns:p14="http://schemas.microsoft.com/office/powerpoint/2010/main" val="379975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586365"/>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Reads preprocessing</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2286" y="2695185"/>
            <a:ext cx="8305355" cy="751488"/>
          </a:xfrm>
          <a:prstGeom prst="rect">
            <a:avLst/>
          </a:prstGeom>
        </p:spPr>
        <p:txBody>
          <a:bodyPr vert="horz" wrap="square" lIns="0" tIns="12700" rIns="0" bIns="0" rtlCol="0">
            <a:spAutoFit/>
          </a:bodyPr>
          <a:lstStyle/>
          <a:p>
            <a:pPr marL="371475" indent="-333375">
              <a:lnSpc>
                <a:spcPct val="100000"/>
              </a:lnSpc>
              <a:spcBef>
                <a:spcPts val="10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10" dirty="0">
                <a:latin typeface="Arial"/>
                <a:cs typeface="Arial"/>
              </a:rPr>
              <a:t>per</a:t>
            </a:r>
            <a:r>
              <a:rPr sz="2400" spc="35" dirty="0">
                <a:latin typeface="Arial"/>
                <a:cs typeface="Arial"/>
              </a:rPr>
              <a:t> </a:t>
            </a:r>
            <a:r>
              <a:rPr sz="2400" spc="5" dirty="0">
                <a:latin typeface="Arial"/>
                <a:cs typeface="Arial"/>
              </a:rPr>
              <a:t>sample?</a:t>
            </a:r>
            <a:endParaRPr sz="2400" dirty="0">
              <a:latin typeface="Arial"/>
              <a:cs typeface="Arial"/>
            </a:endParaRPr>
          </a:p>
          <a:p>
            <a:pPr marL="371475" indent="-333375">
              <a:lnSpc>
                <a:spcPct val="100000"/>
              </a:lnSpc>
              <a:spcBef>
                <a:spcPts val="20"/>
              </a:spcBef>
              <a:buSzPct val="143750"/>
              <a:buChar char="•"/>
              <a:tabLst>
                <a:tab pos="371475" algn="l"/>
              </a:tabLst>
            </a:pPr>
            <a:r>
              <a:rPr sz="2400" spc="-50" dirty="0">
                <a:latin typeface="Arial"/>
                <a:cs typeface="Arial"/>
              </a:rPr>
              <a:t>Are </a:t>
            </a:r>
            <a:r>
              <a:rPr sz="2400" spc="-10" dirty="0">
                <a:latin typeface="Arial"/>
                <a:cs typeface="Arial"/>
              </a:rPr>
              <a:t>there issues </a:t>
            </a:r>
            <a:r>
              <a:rPr sz="2400" spc="40" dirty="0">
                <a:latin typeface="Arial"/>
                <a:cs typeface="Arial"/>
              </a:rPr>
              <a:t>with </a:t>
            </a:r>
            <a:r>
              <a:rPr sz="2400" spc="15" dirty="0">
                <a:latin typeface="Arial"/>
                <a:cs typeface="Arial"/>
              </a:rPr>
              <a:t>quality? </a:t>
            </a:r>
            <a:r>
              <a:rPr sz="2400" spc="5" dirty="0">
                <a:latin typeface="Arial"/>
                <a:cs typeface="Arial"/>
              </a:rPr>
              <a:t>(trimming </a:t>
            </a:r>
            <a:r>
              <a:rPr sz="2400" spc="40" dirty="0">
                <a:latin typeface="Arial"/>
                <a:cs typeface="Arial"/>
              </a:rPr>
              <a:t>by </a:t>
            </a:r>
            <a:r>
              <a:rPr sz="2400" spc="-10" dirty="0">
                <a:latin typeface="Arial"/>
                <a:cs typeface="Arial"/>
              </a:rPr>
              <a:t>quality,</a:t>
            </a:r>
            <a:r>
              <a:rPr sz="2400" spc="-25" dirty="0">
                <a:latin typeface="Arial"/>
                <a:cs typeface="Arial"/>
              </a:rPr>
              <a:t> </a:t>
            </a:r>
            <a:r>
              <a:rPr sz="2400" spc="-15" dirty="0">
                <a:latin typeface="Arial"/>
                <a:cs typeface="Arial"/>
              </a:rPr>
              <a:t>length)</a:t>
            </a:r>
            <a:endParaRPr sz="2400" dirty="0">
              <a:latin typeface="Arial"/>
              <a:cs typeface="Arial"/>
            </a:endParaRPr>
          </a:p>
        </p:txBody>
      </p:sp>
      <p:pic>
        <p:nvPicPr>
          <p:cNvPr id="6" name="Picture 5" descr="A graph with a line&#10;&#10;Description automatically generated">
            <a:extLst>
              <a:ext uri="{FF2B5EF4-FFF2-40B4-BE49-F238E27FC236}">
                <a16:creationId xmlns:a16="http://schemas.microsoft.com/office/drawing/2014/main" id="{871881FE-BE77-E9AC-20BC-0066FD48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46" y="3581400"/>
            <a:ext cx="5765800" cy="3441700"/>
          </a:xfrm>
          <a:prstGeom prst="rect">
            <a:avLst/>
          </a:prstGeom>
        </p:spPr>
      </p:pic>
      <p:pic>
        <p:nvPicPr>
          <p:cNvPr id="7" name="Picture 2" descr="Interactive quality plot interpretation and colors - User ...">
            <a:extLst>
              <a:ext uri="{FF2B5EF4-FFF2-40B4-BE49-F238E27FC236}">
                <a16:creationId xmlns:a16="http://schemas.microsoft.com/office/drawing/2014/main" id="{8DD9F3D8-411E-EF02-9F62-D53402CBD7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689"/>
          <a:stretch/>
        </p:blipFill>
        <p:spPr bwMode="auto">
          <a:xfrm>
            <a:off x="6502398" y="5853373"/>
            <a:ext cx="6181793" cy="378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719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586365"/>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Reads preprocessing</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2286" y="2695185"/>
            <a:ext cx="8305355" cy="1490152"/>
          </a:xfrm>
          <a:prstGeom prst="rect">
            <a:avLst/>
          </a:prstGeom>
        </p:spPr>
        <p:txBody>
          <a:bodyPr vert="horz" wrap="square" lIns="0" tIns="12700" rIns="0" bIns="0" rtlCol="0">
            <a:spAutoFit/>
          </a:bodyPr>
          <a:lstStyle/>
          <a:p>
            <a:pPr marL="371475" indent="-333375">
              <a:lnSpc>
                <a:spcPct val="100000"/>
              </a:lnSpc>
              <a:spcBef>
                <a:spcPts val="10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10" dirty="0">
                <a:latin typeface="Arial"/>
                <a:cs typeface="Arial"/>
              </a:rPr>
              <a:t>per</a:t>
            </a:r>
            <a:r>
              <a:rPr sz="2400" spc="35" dirty="0">
                <a:latin typeface="Arial"/>
                <a:cs typeface="Arial"/>
              </a:rPr>
              <a:t> </a:t>
            </a:r>
            <a:r>
              <a:rPr sz="2400" spc="5" dirty="0">
                <a:latin typeface="Arial"/>
                <a:cs typeface="Arial"/>
              </a:rPr>
              <a:t>sample?</a:t>
            </a:r>
            <a:endParaRPr sz="2400" dirty="0">
              <a:latin typeface="Arial"/>
              <a:cs typeface="Arial"/>
            </a:endParaRPr>
          </a:p>
          <a:p>
            <a:pPr marL="371475" indent="-333375">
              <a:lnSpc>
                <a:spcPct val="100000"/>
              </a:lnSpc>
              <a:spcBef>
                <a:spcPts val="20"/>
              </a:spcBef>
              <a:buSzPct val="143750"/>
              <a:buChar char="•"/>
              <a:tabLst>
                <a:tab pos="371475" algn="l"/>
              </a:tabLst>
            </a:pPr>
            <a:r>
              <a:rPr sz="2400" spc="-50" dirty="0">
                <a:latin typeface="Arial"/>
                <a:cs typeface="Arial"/>
              </a:rPr>
              <a:t>Are </a:t>
            </a:r>
            <a:r>
              <a:rPr sz="2400" spc="-10" dirty="0">
                <a:latin typeface="Arial"/>
                <a:cs typeface="Arial"/>
              </a:rPr>
              <a:t>there issues </a:t>
            </a:r>
            <a:r>
              <a:rPr sz="2400" spc="40" dirty="0">
                <a:latin typeface="Arial"/>
                <a:cs typeface="Arial"/>
              </a:rPr>
              <a:t>with </a:t>
            </a:r>
            <a:r>
              <a:rPr sz="2400" spc="15" dirty="0">
                <a:latin typeface="Arial"/>
                <a:cs typeface="Arial"/>
              </a:rPr>
              <a:t>quality? </a:t>
            </a:r>
            <a:r>
              <a:rPr sz="2400" spc="5" dirty="0">
                <a:latin typeface="Arial"/>
                <a:cs typeface="Arial"/>
              </a:rPr>
              <a:t>(trimming </a:t>
            </a:r>
            <a:r>
              <a:rPr sz="2400" spc="40" dirty="0">
                <a:latin typeface="Arial"/>
                <a:cs typeface="Arial"/>
              </a:rPr>
              <a:t>by </a:t>
            </a:r>
            <a:r>
              <a:rPr sz="2400" spc="-10" dirty="0">
                <a:latin typeface="Arial"/>
                <a:cs typeface="Arial"/>
              </a:rPr>
              <a:t>quality,</a:t>
            </a:r>
            <a:r>
              <a:rPr sz="2400" spc="-25" dirty="0">
                <a:latin typeface="Arial"/>
                <a:cs typeface="Arial"/>
              </a:rPr>
              <a:t> </a:t>
            </a:r>
            <a:r>
              <a:rPr sz="2400" spc="-15" dirty="0">
                <a:latin typeface="Arial"/>
                <a:cs typeface="Arial"/>
              </a:rPr>
              <a:t>length)</a:t>
            </a:r>
            <a:endParaRPr sz="2400" dirty="0">
              <a:latin typeface="Arial"/>
              <a:cs typeface="Arial"/>
            </a:endParaRPr>
          </a:p>
          <a:p>
            <a:pPr marL="371475" indent="-333375">
              <a:lnSpc>
                <a:spcPct val="100000"/>
              </a:lnSpc>
              <a:spcBef>
                <a:spcPts val="20"/>
              </a:spcBef>
              <a:buSzPct val="143750"/>
              <a:buChar char="•"/>
              <a:tabLst>
                <a:tab pos="371475" algn="l"/>
              </a:tabLst>
            </a:pPr>
            <a:r>
              <a:rPr sz="2400" dirty="0">
                <a:latin typeface="Arial"/>
                <a:cs typeface="Arial"/>
              </a:rPr>
              <a:t>What </a:t>
            </a:r>
            <a:r>
              <a:rPr sz="2400" spc="10" dirty="0">
                <a:latin typeface="Arial"/>
                <a:cs typeface="Arial"/>
              </a:rPr>
              <a:t>filtering </a:t>
            </a:r>
            <a:r>
              <a:rPr sz="2400" spc="65" dirty="0">
                <a:latin typeface="Arial"/>
                <a:cs typeface="Arial"/>
              </a:rPr>
              <a:t>do </a:t>
            </a:r>
            <a:r>
              <a:rPr sz="2400" spc="-50" dirty="0">
                <a:latin typeface="Arial"/>
                <a:cs typeface="Arial"/>
              </a:rPr>
              <a:t>I </a:t>
            </a:r>
            <a:r>
              <a:rPr sz="2400" spc="-5" dirty="0">
                <a:latin typeface="Arial"/>
                <a:cs typeface="Arial"/>
              </a:rPr>
              <a:t>need? </a:t>
            </a:r>
            <a:r>
              <a:rPr sz="2400" spc="10" dirty="0">
                <a:latin typeface="Arial"/>
                <a:cs typeface="Arial"/>
              </a:rPr>
              <a:t>(adapter/other </a:t>
            </a:r>
            <a:r>
              <a:rPr sz="2400" spc="5" dirty="0">
                <a:latin typeface="Arial"/>
                <a:cs typeface="Arial"/>
              </a:rPr>
              <a:t>contamination)</a:t>
            </a:r>
            <a:endParaRPr sz="2400" dirty="0">
              <a:latin typeface="Arial"/>
              <a:cs typeface="Arial"/>
            </a:endParaRPr>
          </a:p>
          <a:p>
            <a:pPr marL="371475" indent="-333375">
              <a:lnSpc>
                <a:spcPct val="100000"/>
              </a:lnSpc>
              <a:spcBef>
                <a:spcPts val="2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5" dirty="0">
                <a:latin typeface="Arial"/>
                <a:cs typeface="Arial"/>
              </a:rPr>
              <a:t>after</a:t>
            </a:r>
            <a:r>
              <a:rPr sz="2400" spc="35" dirty="0">
                <a:latin typeface="Arial"/>
                <a:cs typeface="Arial"/>
              </a:rPr>
              <a:t> </a:t>
            </a:r>
            <a:r>
              <a:rPr sz="2400" spc="10" dirty="0">
                <a:latin typeface="Arial"/>
                <a:cs typeface="Arial"/>
              </a:rPr>
              <a:t>filtering?</a:t>
            </a:r>
            <a:endParaRPr sz="2400" dirty="0">
              <a:latin typeface="Arial"/>
              <a:cs typeface="Arial"/>
            </a:endParaRPr>
          </a:p>
        </p:txBody>
      </p:sp>
      <p:pic>
        <p:nvPicPr>
          <p:cNvPr id="6" name="Picture 5" descr="A screenshot of a computer&#10;&#10;Description automatically generated">
            <a:extLst>
              <a:ext uri="{FF2B5EF4-FFF2-40B4-BE49-F238E27FC236}">
                <a16:creationId xmlns:a16="http://schemas.microsoft.com/office/drawing/2014/main" id="{4358602A-FDBC-6756-E059-865446B0C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11" y="4876800"/>
            <a:ext cx="12426650" cy="1567452"/>
          </a:xfrm>
          <a:prstGeom prst="rect">
            <a:avLst/>
          </a:prstGeom>
        </p:spPr>
      </p:pic>
    </p:spTree>
    <p:extLst>
      <p:ext uri="{BB962C8B-B14F-4D97-AF65-F5344CB8AC3E}">
        <p14:creationId xmlns:p14="http://schemas.microsoft.com/office/powerpoint/2010/main" val="338895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586365"/>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Reads preprocessing</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2286" y="2695185"/>
            <a:ext cx="8305355" cy="1859483"/>
          </a:xfrm>
          <a:prstGeom prst="rect">
            <a:avLst/>
          </a:prstGeom>
        </p:spPr>
        <p:txBody>
          <a:bodyPr vert="horz" wrap="square" lIns="0" tIns="12700" rIns="0" bIns="0" rtlCol="0">
            <a:spAutoFit/>
          </a:bodyPr>
          <a:lstStyle/>
          <a:p>
            <a:pPr marL="371475" indent="-333375">
              <a:lnSpc>
                <a:spcPct val="100000"/>
              </a:lnSpc>
              <a:spcBef>
                <a:spcPts val="10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10" dirty="0">
                <a:latin typeface="Arial"/>
                <a:cs typeface="Arial"/>
              </a:rPr>
              <a:t>per</a:t>
            </a:r>
            <a:r>
              <a:rPr sz="2400" spc="35" dirty="0">
                <a:latin typeface="Arial"/>
                <a:cs typeface="Arial"/>
              </a:rPr>
              <a:t> </a:t>
            </a:r>
            <a:r>
              <a:rPr sz="2400" spc="5" dirty="0">
                <a:latin typeface="Arial"/>
                <a:cs typeface="Arial"/>
              </a:rPr>
              <a:t>sample?</a:t>
            </a:r>
            <a:endParaRPr sz="2400" dirty="0">
              <a:latin typeface="Arial"/>
              <a:cs typeface="Arial"/>
            </a:endParaRPr>
          </a:p>
          <a:p>
            <a:pPr marL="371475" indent="-333375">
              <a:lnSpc>
                <a:spcPct val="100000"/>
              </a:lnSpc>
              <a:spcBef>
                <a:spcPts val="20"/>
              </a:spcBef>
              <a:buSzPct val="143750"/>
              <a:buChar char="•"/>
              <a:tabLst>
                <a:tab pos="371475" algn="l"/>
              </a:tabLst>
            </a:pPr>
            <a:r>
              <a:rPr sz="2400" spc="-50" dirty="0">
                <a:latin typeface="Arial"/>
                <a:cs typeface="Arial"/>
              </a:rPr>
              <a:t>Are </a:t>
            </a:r>
            <a:r>
              <a:rPr sz="2400" spc="-10" dirty="0">
                <a:latin typeface="Arial"/>
                <a:cs typeface="Arial"/>
              </a:rPr>
              <a:t>there issues </a:t>
            </a:r>
            <a:r>
              <a:rPr sz="2400" spc="40" dirty="0">
                <a:latin typeface="Arial"/>
                <a:cs typeface="Arial"/>
              </a:rPr>
              <a:t>with </a:t>
            </a:r>
            <a:r>
              <a:rPr sz="2400" spc="15" dirty="0">
                <a:latin typeface="Arial"/>
                <a:cs typeface="Arial"/>
              </a:rPr>
              <a:t>quality? </a:t>
            </a:r>
            <a:r>
              <a:rPr sz="2400" spc="5" dirty="0">
                <a:latin typeface="Arial"/>
                <a:cs typeface="Arial"/>
              </a:rPr>
              <a:t>(trimming </a:t>
            </a:r>
            <a:r>
              <a:rPr sz="2400" spc="40" dirty="0">
                <a:latin typeface="Arial"/>
                <a:cs typeface="Arial"/>
              </a:rPr>
              <a:t>by </a:t>
            </a:r>
            <a:r>
              <a:rPr sz="2400" spc="-10" dirty="0">
                <a:latin typeface="Arial"/>
                <a:cs typeface="Arial"/>
              </a:rPr>
              <a:t>quality,</a:t>
            </a:r>
            <a:r>
              <a:rPr sz="2400" spc="-25" dirty="0">
                <a:latin typeface="Arial"/>
                <a:cs typeface="Arial"/>
              </a:rPr>
              <a:t> </a:t>
            </a:r>
            <a:r>
              <a:rPr sz="2400" spc="-15" dirty="0">
                <a:latin typeface="Arial"/>
                <a:cs typeface="Arial"/>
              </a:rPr>
              <a:t>length)</a:t>
            </a:r>
            <a:endParaRPr sz="2400" dirty="0">
              <a:latin typeface="Arial"/>
              <a:cs typeface="Arial"/>
            </a:endParaRPr>
          </a:p>
          <a:p>
            <a:pPr marL="371475" indent="-333375">
              <a:lnSpc>
                <a:spcPct val="100000"/>
              </a:lnSpc>
              <a:spcBef>
                <a:spcPts val="20"/>
              </a:spcBef>
              <a:buSzPct val="143750"/>
              <a:buChar char="•"/>
              <a:tabLst>
                <a:tab pos="371475" algn="l"/>
              </a:tabLst>
            </a:pPr>
            <a:r>
              <a:rPr sz="2400" dirty="0">
                <a:latin typeface="Arial"/>
                <a:cs typeface="Arial"/>
              </a:rPr>
              <a:t>What </a:t>
            </a:r>
            <a:r>
              <a:rPr sz="2400" spc="10" dirty="0">
                <a:latin typeface="Arial"/>
                <a:cs typeface="Arial"/>
              </a:rPr>
              <a:t>filtering </a:t>
            </a:r>
            <a:r>
              <a:rPr sz="2400" spc="65" dirty="0">
                <a:latin typeface="Arial"/>
                <a:cs typeface="Arial"/>
              </a:rPr>
              <a:t>do </a:t>
            </a:r>
            <a:r>
              <a:rPr sz="2400" spc="-50" dirty="0">
                <a:latin typeface="Arial"/>
                <a:cs typeface="Arial"/>
              </a:rPr>
              <a:t>I </a:t>
            </a:r>
            <a:r>
              <a:rPr sz="2400" spc="-5" dirty="0">
                <a:latin typeface="Arial"/>
                <a:cs typeface="Arial"/>
              </a:rPr>
              <a:t>need? </a:t>
            </a:r>
            <a:r>
              <a:rPr sz="2400" spc="10" dirty="0">
                <a:latin typeface="Arial"/>
                <a:cs typeface="Arial"/>
              </a:rPr>
              <a:t>(adapter/other </a:t>
            </a:r>
            <a:r>
              <a:rPr sz="2400" spc="5" dirty="0">
                <a:latin typeface="Arial"/>
                <a:cs typeface="Arial"/>
              </a:rPr>
              <a:t>contamination)</a:t>
            </a:r>
            <a:endParaRPr sz="2400" dirty="0">
              <a:latin typeface="Arial"/>
              <a:cs typeface="Arial"/>
            </a:endParaRPr>
          </a:p>
          <a:p>
            <a:pPr marL="371475" indent="-333375">
              <a:lnSpc>
                <a:spcPct val="100000"/>
              </a:lnSpc>
              <a:spcBef>
                <a:spcPts val="2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25" dirty="0">
                <a:latin typeface="Arial"/>
                <a:cs typeface="Arial"/>
              </a:rPr>
              <a:t>have </a:t>
            </a:r>
            <a:r>
              <a:rPr sz="2400" spc="5" dirty="0">
                <a:latin typeface="Arial"/>
                <a:cs typeface="Arial"/>
              </a:rPr>
              <a:t>after</a:t>
            </a:r>
            <a:r>
              <a:rPr sz="2400" spc="35" dirty="0">
                <a:latin typeface="Arial"/>
                <a:cs typeface="Arial"/>
              </a:rPr>
              <a:t> </a:t>
            </a:r>
            <a:r>
              <a:rPr sz="2400" spc="10" dirty="0">
                <a:latin typeface="Arial"/>
                <a:cs typeface="Arial"/>
              </a:rPr>
              <a:t>filtering?</a:t>
            </a:r>
            <a:endParaRPr sz="2400" dirty="0">
              <a:latin typeface="Arial"/>
              <a:cs typeface="Arial"/>
            </a:endParaRPr>
          </a:p>
          <a:p>
            <a:pPr marL="371475" indent="-333375">
              <a:lnSpc>
                <a:spcPct val="100000"/>
              </a:lnSpc>
              <a:spcBef>
                <a:spcPts val="20"/>
              </a:spcBef>
              <a:buSzPct val="143750"/>
              <a:buChar char="•"/>
              <a:tabLst>
                <a:tab pos="371475" algn="l"/>
              </a:tabLst>
            </a:pPr>
            <a:r>
              <a:rPr sz="2400" dirty="0">
                <a:latin typeface="Arial"/>
                <a:cs typeface="Arial"/>
              </a:rPr>
              <a:t>What </a:t>
            </a:r>
            <a:r>
              <a:rPr sz="2400" spc="-5" dirty="0">
                <a:latin typeface="Arial"/>
                <a:cs typeface="Arial"/>
              </a:rPr>
              <a:t>is </a:t>
            </a:r>
            <a:r>
              <a:rPr sz="2400" spc="10" dirty="0">
                <a:latin typeface="Arial"/>
                <a:cs typeface="Arial"/>
              </a:rPr>
              <a:t>the </a:t>
            </a:r>
            <a:r>
              <a:rPr sz="2400" spc="-25" dirty="0">
                <a:latin typeface="Arial"/>
                <a:cs typeface="Arial"/>
              </a:rPr>
              <a:t>average</a:t>
            </a:r>
            <a:r>
              <a:rPr sz="2400" spc="-10" dirty="0">
                <a:latin typeface="Arial"/>
                <a:cs typeface="Arial"/>
              </a:rPr>
              <a:t> </a:t>
            </a:r>
            <a:r>
              <a:rPr sz="2400" spc="15" dirty="0">
                <a:latin typeface="Arial"/>
                <a:cs typeface="Arial"/>
              </a:rPr>
              <a:t>accuracy?</a:t>
            </a:r>
            <a:endParaRPr sz="2400" dirty="0">
              <a:latin typeface="Arial"/>
              <a:cs typeface="Arial"/>
            </a:endParaRPr>
          </a:p>
        </p:txBody>
      </p:sp>
      <p:sp>
        <p:nvSpPr>
          <p:cNvPr id="8" name="TextBox 7">
            <a:extLst>
              <a:ext uri="{FF2B5EF4-FFF2-40B4-BE49-F238E27FC236}">
                <a16:creationId xmlns:a16="http://schemas.microsoft.com/office/drawing/2014/main" id="{BD0EAE0B-C7D5-E243-B6CF-38CD69BC5DFD}"/>
              </a:ext>
            </a:extLst>
          </p:cNvPr>
          <p:cNvSpPr txBox="1"/>
          <p:nvPr/>
        </p:nvSpPr>
        <p:spPr>
          <a:xfrm>
            <a:off x="1188078" y="4876800"/>
            <a:ext cx="8451220" cy="2677656"/>
          </a:xfrm>
          <a:prstGeom prst="rect">
            <a:avLst/>
          </a:prstGeom>
          <a:noFill/>
        </p:spPr>
        <p:txBody>
          <a:bodyPr wrap="square">
            <a:spAutoFit/>
          </a:bodyPr>
          <a:lstStyle/>
          <a:p>
            <a:r>
              <a:rPr lang="en-GB" sz="2800" b="0" i="0" dirty="0">
                <a:solidFill>
                  <a:srgbClr val="000000"/>
                </a:solidFill>
                <a:effectLst/>
                <a:latin typeface="Tahoma" panose="020B0604030504040204" pitchFamily="34" charset="0"/>
              </a:rPr>
              <a:t>As a general rule</a:t>
            </a:r>
            <a:r>
              <a:rPr lang="en-GB" sz="2800" dirty="0">
                <a:solidFill>
                  <a:srgbClr val="000000"/>
                </a:solidFill>
                <a:latin typeface="Tahoma" panose="020B0604030504040204" pitchFamily="34" charset="0"/>
              </a:rPr>
              <a:t> -&gt; </a:t>
            </a:r>
            <a:r>
              <a:rPr lang="en-GB" sz="2800" b="0" i="0" dirty="0">
                <a:solidFill>
                  <a:srgbClr val="000000"/>
                </a:solidFill>
                <a:effectLst/>
                <a:latin typeface="Tahoma" panose="020B0604030504040204" pitchFamily="34" charset="0"/>
              </a:rPr>
              <a:t>Discard reads that </a:t>
            </a:r>
          </a:p>
          <a:p>
            <a:pPr marL="342900" indent="-342900">
              <a:buAutoNum type="arabicParenBoth"/>
            </a:pPr>
            <a:r>
              <a:rPr lang="en-GB" sz="2800" b="0" i="0" dirty="0">
                <a:solidFill>
                  <a:srgbClr val="000000"/>
                </a:solidFill>
                <a:effectLst/>
                <a:latin typeface="Tahoma" panose="020B0604030504040204" pitchFamily="34" charset="0"/>
              </a:rPr>
              <a:t> do not match the primers, or </a:t>
            </a:r>
          </a:p>
          <a:p>
            <a:pPr marL="342900" indent="-342900">
              <a:buAutoNum type="arabicParenBoth"/>
            </a:pPr>
            <a:r>
              <a:rPr lang="en-GB" sz="2800" b="0" i="0" dirty="0">
                <a:solidFill>
                  <a:srgbClr val="000000"/>
                </a:solidFill>
                <a:effectLst/>
                <a:latin typeface="Tahoma" panose="020B0604030504040204" pitchFamily="34" charset="0"/>
              </a:rPr>
              <a:t> have ambiguous bases (Ns), or </a:t>
            </a:r>
          </a:p>
          <a:p>
            <a:pPr marL="342900" indent="-342900">
              <a:buAutoNum type="arabicParenBoth"/>
            </a:pPr>
            <a:r>
              <a:rPr lang="en-GB" sz="2800" b="0" i="0" dirty="0">
                <a:solidFill>
                  <a:srgbClr val="000000"/>
                </a:solidFill>
                <a:effectLst/>
                <a:latin typeface="Tahoma" panose="020B0604030504040204" pitchFamily="34" charset="0"/>
              </a:rPr>
              <a:t> </a:t>
            </a:r>
            <a:r>
              <a:rPr lang="en-GB" sz="2800" dirty="0">
                <a:solidFill>
                  <a:srgbClr val="000000"/>
                </a:solidFill>
                <a:latin typeface="Tahoma" panose="020B0604030504040204" pitchFamily="34" charset="0"/>
              </a:rPr>
              <a:t>paired reads </a:t>
            </a:r>
            <a:r>
              <a:rPr lang="en-GB" sz="2800" b="0" i="0" dirty="0">
                <a:solidFill>
                  <a:srgbClr val="000000"/>
                </a:solidFill>
                <a:effectLst/>
                <a:latin typeface="Tahoma" panose="020B0604030504040204" pitchFamily="34" charset="0"/>
              </a:rPr>
              <a:t>that do not have perfect matching overlaps (mismatches or length difference)</a:t>
            </a:r>
          </a:p>
          <a:p>
            <a:pPr marL="342900" indent="-342900">
              <a:buAutoNum type="arabicParenBoth"/>
            </a:pPr>
            <a:r>
              <a:rPr lang="en-GB" sz="2800" dirty="0">
                <a:solidFill>
                  <a:srgbClr val="000000"/>
                </a:solidFill>
                <a:latin typeface="Tahoma" panose="020B0604030504040204" pitchFamily="34" charset="0"/>
              </a:rPr>
              <a:t> chimeras</a:t>
            </a:r>
            <a:endParaRPr lang="en-CH" sz="2800" dirty="0"/>
          </a:p>
        </p:txBody>
      </p:sp>
      <p:pic>
        <p:nvPicPr>
          <p:cNvPr id="1026" name="Picture 2" descr="Chimeras">
            <a:extLst>
              <a:ext uri="{FF2B5EF4-FFF2-40B4-BE49-F238E27FC236}">
                <a16:creationId xmlns:a16="http://schemas.microsoft.com/office/drawing/2014/main" id="{7F8514F0-A45B-FA92-A65A-B976C2712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498" y="7245061"/>
            <a:ext cx="6273800" cy="233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011C60-6E6D-6F4F-8921-A16F4A7FC4E4}"/>
              </a:ext>
            </a:extLst>
          </p:cNvPr>
          <p:cNvSpPr>
            <a:spLocks noGrp="1"/>
          </p:cNvSpPr>
          <p:nvPr>
            <p:ph type="body" idx="1"/>
          </p:nvPr>
        </p:nvSpPr>
        <p:spPr/>
        <p:txBody>
          <a:bodyPr/>
          <a:lstStyle/>
          <a:p>
            <a:endParaRPr lang="en-CH"/>
          </a:p>
        </p:txBody>
      </p:sp>
      <p:graphicFrame>
        <p:nvGraphicFramePr>
          <p:cNvPr id="4" name="Table 3">
            <a:extLst>
              <a:ext uri="{FF2B5EF4-FFF2-40B4-BE49-F238E27FC236}">
                <a16:creationId xmlns:a16="http://schemas.microsoft.com/office/drawing/2014/main" id="{0C3E9AAB-0C12-3B4B-B4F3-E24D8E62FAFB}"/>
              </a:ext>
            </a:extLst>
          </p:cNvPr>
          <p:cNvGraphicFramePr>
            <a:graphicFrameLocks noGrp="1"/>
          </p:cNvGraphicFramePr>
          <p:nvPr>
            <p:extLst>
              <p:ext uri="{D42A27DB-BD31-4B8C-83A1-F6EECF244321}">
                <p14:modId xmlns:p14="http://schemas.microsoft.com/office/powerpoint/2010/main" val="1053101205"/>
              </p:ext>
            </p:extLst>
          </p:nvPr>
        </p:nvGraphicFramePr>
        <p:xfrm>
          <a:off x="368299" y="3396297"/>
          <a:ext cx="12268200" cy="4586656"/>
        </p:xfrm>
        <a:graphic>
          <a:graphicData uri="http://schemas.openxmlformats.org/drawingml/2006/table">
            <a:tbl>
              <a:tblPr/>
              <a:tblGrid>
                <a:gridCol w="4152901">
                  <a:extLst>
                    <a:ext uri="{9D8B030D-6E8A-4147-A177-3AD203B41FA5}">
                      <a16:colId xmlns:a16="http://schemas.microsoft.com/office/drawing/2014/main" val="2679130792"/>
                    </a:ext>
                  </a:extLst>
                </a:gridCol>
                <a:gridCol w="8115299">
                  <a:extLst>
                    <a:ext uri="{9D8B030D-6E8A-4147-A177-3AD203B41FA5}">
                      <a16:colId xmlns:a16="http://schemas.microsoft.com/office/drawing/2014/main" val="3223596598"/>
                    </a:ext>
                  </a:extLst>
                </a:gridCol>
              </a:tblGrid>
              <a:tr h="223515">
                <a:tc>
                  <a:txBody>
                    <a:bodyPr/>
                    <a:lstStyle/>
                    <a:p>
                      <a:pPr algn="l"/>
                      <a:r>
                        <a:rPr lang="en-GB" sz="2000" b="1" dirty="0">
                          <a:effectLst/>
                          <a:latin typeface="+mn-lt"/>
                        </a:rPr>
                        <a:t>Step</a:t>
                      </a:r>
                      <a:endParaRPr lang="en-GB" sz="2000" dirty="0">
                        <a:latin typeface="+mn-lt"/>
                      </a:endParaRPr>
                    </a:p>
                  </a:txBody>
                  <a:tcPr marL="20525" marR="20525" marT="20525" marB="20525" anchor="ctr">
                    <a:lnL>
                      <a:noFill/>
                    </a:lnL>
                    <a:lnR>
                      <a:noFill/>
                    </a:lnR>
                    <a:lnT>
                      <a:noFill/>
                    </a:lnT>
                    <a:lnB>
                      <a:noFill/>
                    </a:lnB>
                    <a:solidFill>
                      <a:srgbClr val="E1E1E1"/>
                    </a:solidFill>
                  </a:tcPr>
                </a:tc>
                <a:tc>
                  <a:txBody>
                    <a:bodyPr/>
                    <a:lstStyle/>
                    <a:p>
                      <a:pPr algn="l"/>
                      <a:r>
                        <a:rPr lang="en-GB" sz="2000" b="1">
                          <a:effectLst/>
                          <a:latin typeface="+mn-lt"/>
                        </a:rPr>
                        <a:t>Description</a:t>
                      </a:r>
                      <a:endParaRPr lang="en-GB" sz="2000">
                        <a:latin typeface="+mn-lt"/>
                      </a:endParaRPr>
                    </a:p>
                  </a:txBody>
                  <a:tcPr marL="20525" marR="20525" marT="20525" marB="20525" anchor="ctr">
                    <a:lnL>
                      <a:noFill/>
                    </a:lnL>
                    <a:lnR>
                      <a:noFill/>
                    </a:lnR>
                    <a:lnT>
                      <a:noFill/>
                    </a:lnT>
                    <a:lnB>
                      <a:noFill/>
                    </a:lnB>
                    <a:solidFill>
                      <a:srgbClr val="E1E1E1"/>
                    </a:solidFill>
                  </a:tcPr>
                </a:tc>
                <a:extLst>
                  <a:ext uri="{0D108BD9-81ED-4DB2-BD59-A6C34878D82A}">
                    <a16:rowId xmlns:a16="http://schemas.microsoft.com/office/drawing/2014/main" val="3615674383"/>
                  </a:ext>
                </a:extLst>
              </a:tr>
              <a:tr h="911451">
                <a:tc>
                  <a:txBody>
                    <a:bodyPr/>
                    <a:lstStyle/>
                    <a:p>
                      <a:pPr algn="l"/>
                      <a:r>
                        <a:rPr lang="en-GB" sz="2500" dirty="0">
                          <a:effectLst/>
                          <a:latin typeface="+mn-lt"/>
                        </a:rPr>
                        <a:t>Trim/Merge</a:t>
                      </a:r>
                      <a:endParaRPr lang="en-GB" sz="2500" dirty="0">
                        <a:latin typeface="+mn-lt"/>
                      </a:endParaRPr>
                    </a:p>
                  </a:txBody>
                  <a:tcPr marL="20525" marR="20525" marT="20525" marB="20525">
                    <a:lnL>
                      <a:noFill/>
                    </a:lnL>
                    <a:lnR>
                      <a:noFill/>
                    </a:lnR>
                    <a:lnT>
                      <a:noFill/>
                    </a:lnT>
                    <a:lnB>
                      <a:noFill/>
                    </a:lnB>
                    <a:solidFill>
                      <a:srgbClr val="F5F2D6"/>
                    </a:solidFill>
                  </a:tcPr>
                </a:tc>
                <a:tc>
                  <a:txBody>
                    <a:bodyPr/>
                    <a:lstStyle/>
                    <a:p>
                      <a:pPr algn="l"/>
                      <a:r>
                        <a:rPr lang="en-GB" sz="2000" dirty="0">
                          <a:effectLst/>
                          <a:latin typeface="+mn-lt"/>
                        </a:rPr>
                        <a:t>Trim front or tail of sequences if low quality, remove adapters</a:t>
                      </a:r>
                    </a:p>
                    <a:p>
                      <a:pPr algn="l"/>
                      <a:r>
                        <a:rPr lang="en-GB" sz="2000" dirty="0">
                          <a:effectLst/>
                          <a:latin typeface="+mn-lt"/>
                        </a:rPr>
                        <a:t>Merge paired end reads</a:t>
                      </a:r>
                      <a:endParaRPr lang="en-GB" sz="2000" dirty="0">
                        <a:latin typeface="+mn-lt"/>
                      </a:endParaRPr>
                    </a:p>
                  </a:txBody>
                  <a:tcPr marL="20525" marR="20525" marT="20525" marB="20525">
                    <a:lnL>
                      <a:noFill/>
                    </a:lnL>
                    <a:lnR>
                      <a:noFill/>
                    </a:lnR>
                    <a:lnT>
                      <a:noFill/>
                    </a:lnT>
                    <a:lnB>
                      <a:noFill/>
                    </a:lnB>
                    <a:solidFill>
                      <a:srgbClr val="F5F2D6"/>
                    </a:solidFill>
                  </a:tcPr>
                </a:tc>
                <a:extLst>
                  <a:ext uri="{0D108BD9-81ED-4DB2-BD59-A6C34878D82A}">
                    <a16:rowId xmlns:a16="http://schemas.microsoft.com/office/drawing/2014/main" val="639759592"/>
                  </a:ext>
                </a:extLst>
              </a:tr>
              <a:tr h="773705">
                <a:tc>
                  <a:txBody>
                    <a:bodyPr/>
                    <a:lstStyle/>
                    <a:p>
                      <a:pPr algn="l"/>
                      <a:r>
                        <a:rPr lang="en-GB" sz="2500" dirty="0">
                          <a:effectLst/>
                          <a:latin typeface="+mn-lt"/>
                        </a:rPr>
                        <a:t>Quality filter</a:t>
                      </a:r>
                      <a:endParaRPr lang="en-GB" sz="2500" dirty="0">
                        <a:latin typeface="+mn-lt"/>
                      </a:endParaRPr>
                    </a:p>
                  </a:txBody>
                  <a:tcPr marL="20525" marR="20525" marT="20525" marB="20525">
                    <a:lnL>
                      <a:noFill/>
                    </a:lnL>
                    <a:lnR>
                      <a:noFill/>
                    </a:lnR>
                    <a:lnT>
                      <a:noFill/>
                    </a:lnT>
                    <a:lnB>
                      <a:noFill/>
                    </a:lnB>
                    <a:solidFill>
                      <a:srgbClr val="E1E1E1"/>
                    </a:solidFill>
                  </a:tcPr>
                </a:tc>
                <a:tc>
                  <a:txBody>
                    <a:bodyPr/>
                    <a:lstStyle/>
                    <a:p>
                      <a:pPr algn="l"/>
                      <a:r>
                        <a:rPr lang="en-GB" sz="2000" dirty="0">
                          <a:effectLst/>
                          <a:latin typeface="+mn-lt"/>
                        </a:rPr>
                        <a:t>Remove sequences by quality</a:t>
                      </a:r>
                      <a:endParaRPr lang="en-GB" sz="2000" dirty="0">
                        <a:latin typeface="+mn-lt"/>
                      </a:endParaRPr>
                    </a:p>
                  </a:txBody>
                  <a:tcPr marL="20525" marR="20525" marT="20525" marB="20525">
                    <a:lnL>
                      <a:noFill/>
                    </a:lnL>
                    <a:lnR>
                      <a:noFill/>
                    </a:lnR>
                    <a:lnT>
                      <a:noFill/>
                    </a:lnT>
                    <a:lnB>
                      <a:noFill/>
                    </a:lnB>
                    <a:solidFill>
                      <a:srgbClr val="E1E1E1"/>
                    </a:solidFill>
                  </a:tcPr>
                </a:tc>
                <a:extLst>
                  <a:ext uri="{0D108BD9-81ED-4DB2-BD59-A6C34878D82A}">
                    <a16:rowId xmlns:a16="http://schemas.microsoft.com/office/drawing/2014/main" val="3467876410"/>
                  </a:ext>
                </a:extLst>
              </a:tr>
              <a:tr h="644750">
                <a:tc>
                  <a:txBody>
                    <a:bodyPr/>
                    <a:lstStyle/>
                    <a:p>
                      <a:pPr algn="l"/>
                      <a:r>
                        <a:rPr lang="en-GB" sz="2500" dirty="0">
                          <a:effectLst/>
                          <a:latin typeface="+mn-lt"/>
                        </a:rPr>
                        <a:t>Find unique/dereplicate/sort</a:t>
                      </a:r>
                      <a:endParaRPr lang="en-GB" sz="2500" dirty="0">
                        <a:latin typeface="+mn-lt"/>
                      </a:endParaRPr>
                    </a:p>
                  </a:txBody>
                  <a:tcPr marL="20525" marR="20525" marT="20525" marB="20525">
                    <a:lnL>
                      <a:noFill/>
                    </a:lnL>
                    <a:lnR>
                      <a:noFill/>
                    </a:lnR>
                    <a:lnT>
                      <a:noFill/>
                    </a:lnT>
                    <a:lnB>
                      <a:noFill/>
                    </a:lnB>
                    <a:solidFill>
                      <a:srgbClr val="F5F2D6"/>
                    </a:solidFill>
                  </a:tcPr>
                </a:tc>
                <a:tc>
                  <a:txBody>
                    <a:bodyPr/>
                    <a:lstStyle/>
                    <a:p>
                      <a:pPr algn="l"/>
                      <a:r>
                        <a:rPr lang="en-GB" sz="2000" dirty="0">
                          <a:effectLst/>
                          <a:latin typeface="+mn-lt"/>
                        </a:rPr>
                        <a:t>Cluster exact same sequences, </a:t>
                      </a:r>
                      <a:r>
                        <a:rPr lang="en-GB" sz="2000" b="0" i="0" dirty="0">
                          <a:solidFill>
                            <a:schemeClr val="tx1"/>
                          </a:solidFill>
                          <a:effectLst/>
                          <a:latin typeface="+mn-lt"/>
                          <a:ea typeface="+mn-ea"/>
                          <a:cs typeface="+mn-cs"/>
                        </a:rPr>
                        <a:t>Cluster at &gt; 99% id, this has the effect of removing most sequences with up to 1% errors, </a:t>
                      </a:r>
                      <a:r>
                        <a:rPr lang="en-GB" sz="2000" dirty="0">
                          <a:effectLst/>
                          <a:latin typeface="+mn-lt"/>
                        </a:rPr>
                        <a:t>Sort by decreasing abundance. More abundant sequences make better centroids.</a:t>
                      </a:r>
                      <a:br>
                        <a:rPr lang="en-GB" sz="2000" dirty="0">
                          <a:effectLst/>
                          <a:latin typeface="+mn-lt"/>
                        </a:rPr>
                      </a:br>
                      <a:r>
                        <a:rPr lang="en-GB" sz="2000" dirty="0">
                          <a:effectLst/>
                          <a:latin typeface="+mn-lt"/>
                        </a:rPr>
                        <a:t> </a:t>
                      </a:r>
                      <a:endParaRPr lang="en-GB" sz="2000" dirty="0">
                        <a:latin typeface="+mn-lt"/>
                      </a:endParaRPr>
                    </a:p>
                  </a:txBody>
                  <a:tcPr marL="20525" marR="20525" marT="20525" marB="20525">
                    <a:lnL>
                      <a:noFill/>
                    </a:lnL>
                    <a:lnR>
                      <a:noFill/>
                    </a:lnR>
                    <a:lnT>
                      <a:noFill/>
                    </a:lnT>
                    <a:lnB>
                      <a:noFill/>
                    </a:lnB>
                    <a:solidFill>
                      <a:srgbClr val="F5F2D6"/>
                    </a:solidFill>
                  </a:tcPr>
                </a:tc>
                <a:extLst>
                  <a:ext uri="{0D108BD9-81ED-4DB2-BD59-A6C34878D82A}">
                    <a16:rowId xmlns:a16="http://schemas.microsoft.com/office/drawing/2014/main" val="253902451"/>
                  </a:ext>
                </a:extLst>
              </a:tr>
              <a:tr h="644750">
                <a:tc>
                  <a:txBody>
                    <a:bodyPr/>
                    <a:lstStyle/>
                    <a:p>
                      <a:pPr algn="l"/>
                      <a:r>
                        <a:rPr lang="en-GB" sz="2500" dirty="0"/>
                        <a:t>Cluster OTUs*</a:t>
                      </a:r>
                    </a:p>
                  </a:txBody>
                  <a:tcPr marL="20525" marR="20525" marT="20525" marB="20525">
                    <a:lnL>
                      <a:noFill/>
                    </a:lnL>
                    <a:lnR>
                      <a:noFill/>
                    </a:lnR>
                    <a:lnT>
                      <a:noFill/>
                    </a:lnT>
                    <a:lnB>
                      <a:noFill/>
                    </a:lnB>
                    <a:solidFill>
                      <a:schemeClr val="accent2">
                        <a:lumMod val="40000"/>
                        <a:lumOff val="60000"/>
                      </a:schemeClr>
                    </a:solidFill>
                  </a:tcPr>
                </a:tc>
                <a:tc>
                  <a:txBody>
                    <a:bodyPr/>
                    <a:lstStyle/>
                    <a:p>
                      <a:pPr algn="l"/>
                      <a:r>
                        <a:rPr lang="en-GB" sz="2000" dirty="0"/>
                        <a:t>Discard all singletons, which are most likely chimeras, so set cluster size to &gt;2</a:t>
                      </a:r>
                    </a:p>
                  </a:txBody>
                  <a:tcPr marL="20525" marR="20525" marT="20525" marB="20525">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071319908"/>
                  </a:ext>
                </a:extLst>
              </a:tr>
              <a:tr h="644750">
                <a:tc>
                  <a:txBody>
                    <a:bodyPr/>
                    <a:lstStyle/>
                    <a:p>
                      <a:pPr algn="l"/>
                      <a:r>
                        <a:rPr lang="en-GB" sz="2500" dirty="0"/>
                        <a:t>Make OTU table*</a:t>
                      </a:r>
                    </a:p>
                  </a:txBody>
                  <a:tcPr marL="20525" marR="20525" marT="20525" marB="20525">
                    <a:lnL>
                      <a:noFill/>
                    </a:lnL>
                    <a:lnR>
                      <a:noFill/>
                    </a:lnR>
                    <a:lnT>
                      <a:noFill/>
                    </a:lnT>
                    <a:lnB>
                      <a:noFill/>
                    </a:lnB>
                    <a:solidFill>
                      <a:schemeClr val="accent2">
                        <a:lumMod val="40000"/>
                        <a:lumOff val="60000"/>
                      </a:schemeClr>
                    </a:solidFill>
                  </a:tcPr>
                </a:tc>
                <a:tc>
                  <a:txBody>
                    <a:bodyPr/>
                    <a:lstStyle/>
                    <a:p>
                      <a:pPr algn="l"/>
                      <a:r>
                        <a:rPr lang="en-GB" sz="2000" b="0" i="0" dirty="0">
                          <a:solidFill>
                            <a:schemeClr val="tx1"/>
                          </a:solidFill>
                          <a:effectLst/>
                          <a:latin typeface="+mn-lt"/>
                          <a:ea typeface="+mn-ea"/>
                          <a:cs typeface="+mn-cs"/>
                        </a:rPr>
                        <a:t>Cluster sequences to the same OTU by 97% sequence identity, using the plus strand</a:t>
                      </a:r>
                      <a:endParaRPr lang="en-GB" sz="2000" dirty="0"/>
                    </a:p>
                  </a:txBody>
                  <a:tcPr marL="20525" marR="20525" marT="20525" marB="20525">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955418625"/>
                  </a:ext>
                </a:extLst>
              </a:tr>
            </a:tbl>
          </a:graphicData>
        </a:graphic>
      </p:graphicFrame>
      <p:sp>
        <p:nvSpPr>
          <p:cNvPr id="5" name="TextBox 4">
            <a:extLst>
              <a:ext uri="{FF2B5EF4-FFF2-40B4-BE49-F238E27FC236}">
                <a16:creationId xmlns:a16="http://schemas.microsoft.com/office/drawing/2014/main" id="{6B97C80C-DD38-5247-B93F-C050BE21FBE0}"/>
              </a:ext>
            </a:extLst>
          </p:cNvPr>
          <p:cNvSpPr txBox="1"/>
          <p:nvPr/>
        </p:nvSpPr>
        <p:spPr>
          <a:xfrm>
            <a:off x="11210916" y="8103041"/>
            <a:ext cx="1425583" cy="477054"/>
          </a:xfrm>
          <a:prstGeom prst="rect">
            <a:avLst/>
          </a:prstGeom>
          <a:noFill/>
        </p:spPr>
        <p:txBody>
          <a:bodyPr wrap="none" rtlCol="0">
            <a:spAutoFit/>
          </a:bodyPr>
          <a:lstStyle/>
          <a:p>
            <a:r>
              <a:rPr lang="en-CH" sz="2500" dirty="0"/>
              <a:t>*optional</a:t>
            </a:r>
          </a:p>
        </p:txBody>
      </p:sp>
      <p:sp>
        <p:nvSpPr>
          <p:cNvPr id="9" name="object 2">
            <a:extLst>
              <a:ext uri="{FF2B5EF4-FFF2-40B4-BE49-F238E27FC236}">
                <a16:creationId xmlns:a16="http://schemas.microsoft.com/office/drawing/2014/main" id="{0FF99092-870B-E715-D5E5-23712B24D7B9}"/>
              </a:ext>
            </a:extLst>
          </p:cNvPr>
          <p:cNvSpPr txBox="1">
            <a:spLocks noGrp="1"/>
          </p:cNvSpPr>
          <p:nvPr>
            <p:ph type="title"/>
          </p:nvPr>
        </p:nvSpPr>
        <p:spPr>
          <a:xfrm>
            <a:off x="3682046" y="1586365"/>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Reads preprocessing</a:t>
            </a:r>
            <a:endParaRPr sz="3100">
              <a:latin typeface="Times New Roman"/>
              <a:cs typeface="Times New Roman"/>
            </a:endParaRPr>
          </a:p>
        </p:txBody>
      </p:sp>
    </p:spTree>
    <p:extLst>
      <p:ext uri="{BB962C8B-B14F-4D97-AF65-F5344CB8AC3E}">
        <p14:creationId xmlns:p14="http://schemas.microsoft.com/office/powerpoint/2010/main" val="3466931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084547" y="2590800"/>
            <a:ext cx="10835701" cy="6873346"/>
            <a:chOff x="391099" y="1856315"/>
            <a:chExt cx="11742246" cy="7684031"/>
          </a:xfrm>
        </p:grpSpPr>
        <p:sp>
          <p:nvSpPr>
            <p:cNvPr id="4" name="object 4"/>
            <p:cNvSpPr/>
            <p:nvPr/>
          </p:nvSpPr>
          <p:spPr>
            <a:xfrm>
              <a:off x="391099" y="4779053"/>
              <a:ext cx="9406665" cy="4761293"/>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8341118" y="1856315"/>
              <a:ext cx="3792227" cy="274393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81559" y="2549854"/>
              <a:ext cx="1622425" cy="2736215"/>
            </a:xfrm>
            <a:custGeom>
              <a:avLst/>
              <a:gdLst/>
              <a:ahLst/>
              <a:cxnLst/>
              <a:rect l="l" t="t" r="r" b="b"/>
              <a:pathLst>
                <a:path w="1622425" h="2736215">
                  <a:moveTo>
                    <a:pt x="0" y="2735708"/>
                  </a:moveTo>
                  <a:lnTo>
                    <a:pt x="1622156" y="0"/>
                  </a:lnTo>
                </a:path>
              </a:pathLst>
            </a:custGeom>
            <a:ln w="50799">
              <a:solidFill>
                <a:srgbClr val="EE220C"/>
              </a:solidFill>
            </a:ln>
          </p:spPr>
          <p:txBody>
            <a:bodyPr wrap="square" lIns="0" tIns="0" rIns="0" bIns="0" rtlCol="0"/>
            <a:lstStyle/>
            <a:p>
              <a:endParaRPr/>
            </a:p>
          </p:txBody>
        </p:sp>
        <p:sp>
          <p:nvSpPr>
            <p:cNvPr id="7" name="object 7"/>
            <p:cNvSpPr/>
            <p:nvPr/>
          </p:nvSpPr>
          <p:spPr>
            <a:xfrm>
              <a:off x="9584283" y="4786987"/>
              <a:ext cx="2461260" cy="3003550"/>
            </a:xfrm>
            <a:custGeom>
              <a:avLst/>
              <a:gdLst/>
              <a:ahLst/>
              <a:cxnLst/>
              <a:rect l="l" t="t" r="r" b="b"/>
              <a:pathLst>
                <a:path w="2461259" h="3003550">
                  <a:moveTo>
                    <a:pt x="0" y="3002925"/>
                  </a:moveTo>
                  <a:lnTo>
                    <a:pt x="2460747" y="0"/>
                  </a:lnTo>
                </a:path>
              </a:pathLst>
            </a:custGeom>
            <a:ln w="50799">
              <a:solidFill>
                <a:srgbClr val="EE220C"/>
              </a:solidFill>
            </a:ln>
          </p:spPr>
          <p:txBody>
            <a:bodyPr wrap="square" lIns="0" tIns="0" rIns="0" bIns="0" rtlCol="0"/>
            <a:lstStyle/>
            <a:p>
              <a:endParaRPr/>
            </a:p>
          </p:txBody>
        </p:sp>
      </p:grpSp>
      <p:sp>
        <p:nvSpPr>
          <p:cNvPr id="8" name="Title 1">
            <a:extLst>
              <a:ext uri="{FF2B5EF4-FFF2-40B4-BE49-F238E27FC236}">
                <a16:creationId xmlns:a16="http://schemas.microsoft.com/office/drawing/2014/main" id="{655E17C5-C2AD-FEAF-5CF1-528B41E647AA}"/>
              </a:ext>
            </a:extLst>
          </p:cNvPr>
          <p:cNvSpPr txBox="1">
            <a:spLocks/>
          </p:cNvSpPr>
          <p:nvPr/>
        </p:nvSpPr>
        <p:spPr>
          <a:xfrm>
            <a:off x="400732" y="1192384"/>
            <a:ext cx="12203333" cy="1017416"/>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800" spc="-5" dirty="0"/>
              <a:t>Operational </a:t>
            </a:r>
            <a:r>
              <a:rPr lang="en-GB" sz="2800" spc="-30" dirty="0"/>
              <a:t>Taxonomic </a:t>
            </a:r>
            <a:r>
              <a:rPr lang="en-GB" sz="2800" spc="-5" dirty="0"/>
              <a:t>Units (OTUs) </a:t>
            </a:r>
            <a:r>
              <a:rPr lang="en-GB" sz="2800" dirty="0"/>
              <a:t>vs </a:t>
            </a:r>
            <a:r>
              <a:rPr lang="en-GB" sz="2800" spc="-5" dirty="0"/>
              <a:t>Amplicon Sequence </a:t>
            </a:r>
            <a:r>
              <a:rPr lang="en-GB" sz="2800" spc="-35" dirty="0"/>
              <a:t>Variants</a:t>
            </a:r>
            <a:r>
              <a:rPr lang="en-GB" sz="2800" spc="-140" dirty="0"/>
              <a:t> </a:t>
            </a:r>
            <a:r>
              <a:rPr lang="en-GB" sz="2800" dirty="0"/>
              <a:t>(ASV)</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F04631-8E7E-154B-9476-30A4645B08A8}"/>
              </a:ext>
            </a:extLst>
          </p:cNvPr>
          <p:cNvSpPr txBox="1"/>
          <p:nvPr/>
        </p:nvSpPr>
        <p:spPr>
          <a:xfrm>
            <a:off x="6807200" y="8800962"/>
            <a:ext cx="6506306" cy="923330"/>
          </a:xfrm>
          <a:prstGeom prst="rect">
            <a:avLst/>
          </a:prstGeom>
          <a:noFill/>
        </p:spPr>
        <p:txBody>
          <a:bodyPr wrap="square">
            <a:spAutoFit/>
          </a:bodyPr>
          <a:lstStyle/>
          <a:p>
            <a:r>
              <a:rPr lang="en-CH" dirty="0"/>
              <a:t>By Dr. Benjamin Callahan - Dr. Benjamin Callahan- powerpoint presentation, CC BY-SA 4.0, https://commons.wikimedia.org/w/index.php?curid=95743551</a:t>
            </a:r>
          </a:p>
        </p:txBody>
      </p:sp>
      <p:pic>
        <p:nvPicPr>
          <p:cNvPr id="8" name="Picture 7">
            <a:extLst>
              <a:ext uri="{FF2B5EF4-FFF2-40B4-BE49-F238E27FC236}">
                <a16:creationId xmlns:a16="http://schemas.microsoft.com/office/drawing/2014/main" id="{3249FC25-5C26-0D47-A2D6-6B812CB2E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875" y="4876730"/>
            <a:ext cx="5756899" cy="3305650"/>
          </a:xfrm>
          <a:prstGeom prst="rect">
            <a:avLst/>
          </a:prstGeom>
          <a:ln w="28575">
            <a:solidFill>
              <a:schemeClr val="tx1"/>
            </a:solidFill>
          </a:ln>
        </p:spPr>
      </p:pic>
      <p:pic>
        <p:nvPicPr>
          <p:cNvPr id="10" name="Picture 9">
            <a:extLst>
              <a:ext uri="{FF2B5EF4-FFF2-40B4-BE49-F238E27FC236}">
                <a16:creationId xmlns:a16="http://schemas.microsoft.com/office/drawing/2014/main" id="{9AFC2CAA-09A8-CB44-9AA1-7F8738BC4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03" y="2590800"/>
            <a:ext cx="5941824" cy="3210501"/>
          </a:xfrm>
          <a:prstGeom prst="rect">
            <a:avLst/>
          </a:prstGeom>
          <a:ln w="28575">
            <a:solidFill>
              <a:schemeClr val="tx1"/>
            </a:solidFill>
          </a:ln>
        </p:spPr>
      </p:pic>
      <p:sp>
        <p:nvSpPr>
          <p:cNvPr id="5" name="Title 1">
            <a:extLst>
              <a:ext uri="{FF2B5EF4-FFF2-40B4-BE49-F238E27FC236}">
                <a16:creationId xmlns:a16="http://schemas.microsoft.com/office/drawing/2014/main" id="{C67FD814-D141-CDD1-80D0-37A121823F5A}"/>
              </a:ext>
            </a:extLst>
          </p:cNvPr>
          <p:cNvSpPr txBox="1">
            <a:spLocks/>
          </p:cNvSpPr>
          <p:nvPr/>
        </p:nvSpPr>
        <p:spPr>
          <a:xfrm>
            <a:off x="400732" y="1192384"/>
            <a:ext cx="12203333" cy="1093616"/>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800" spc="-5" dirty="0"/>
              <a:t>Operational </a:t>
            </a:r>
            <a:r>
              <a:rPr lang="en-GB" sz="2800" spc="-30" dirty="0"/>
              <a:t>Taxonomic </a:t>
            </a:r>
            <a:r>
              <a:rPr lang="en-GB" sz="2800" spc="-5" dirty="0"/>
              <a:t>Units (OTUs) </a:t>
            </a:r>
            <a:r>
              <a:rPr lang="en-GB" sz="2800" dirty="0"/>
              <a:t>vs </a:t>
            </a:r>
            <a:r>
              <a:rPr lang="en-GB" sz="2800" spc="-5" dirty="0"/>
              <a:t>Amplicon Sequence </a:t>
            </a:r>
            <a:r>
              <a:rPr lang="en-GB" sz="2800" spc="-35" dirty="0"/>
              <a:t>Variants</a:t>
            </a:r>
            <a:r>
              <a:rPr lang="en-GB" sz="2800" spc="-140" dirty="0"/>
              <a:t> </a:t>
            </a:r>
            <a:r>
              <a:rPr lang="en-GB" sz="2800" dirty="0"/>
              <a:t>(ASV)</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74700" y="2565400"/>
            <a:ext cx="11450320" cy="1093470"/>
          </a:xfrm>
          <a:prstGeom prst="rect">
            <a:avLst/>
          </a:prstGeom>
          <a:solidFill>
            <a:srgbClr val="004D80"/>
          </a:solidFill>
        </p:spPr>
        <p:txBody>
          <a:bodyPr vert="horz" wrap="square" lIns="0" tIns="3175" rIns="0" bIns="0" rtlCol="0">
            <a:spAutoFit/>
          </a:bodyPr>
          <a:lstStyle/>
          <a:p>
            <a:pPr>
              <a:lnSpc>
                <a:spcPct val="100000"/>
              </a:lnSpc>
              <a:spcBef>
                <a:spcPts val="25"/>
              </a:spcBef>
            </a:pPr>
            <a:endParaRPr sz="2550">
              <a:latin typeface="Times New Roman"/>
              <a:cs typeface="Times New Roman"/>
            </a:endParaRPr>
          </a:p>
          <a:p>
            <a:pPr marR="95250" algn="ctr">
              <a:lnSpc>
                <a:spcPct val="100000"/>
              </a:lnSpc>
              <a:tabLst>
                <a:tab pos="5828030" algn="l"/>
              </a:tabLst>
            </a:pPr>
            <a:r>
              <a:rPr sz="2200" b="1" dirty="0">
                <a:solidFill>
                  <a:srgbClr val="FFFFFF"/>
                </a:solidFill>
                <a:latin typeface="Arial"/>
                <a:cs typeface="Arial"/>
              </a:rPr>
              <a:t>OTUs</a:t>
            </a:r>
            <a:r>
              <a:rPr sz="2200" b="1" spc="5" dirty="0">
                <a:solidFill>
                  <a:srgbClr val="FFFFFF"/>
                </a:solidFill>
                <a:latin typeface="Arial"/>
                <a:cs typeface="Arial"/>
              </a:rPr>
              <a:t> </a:t>
            </a:r>
            <a:r>
              <a:rPr sz="2200" b="1" spc="-10" dirty="0">
                <a:solidFill>
                  <a:srgbClr val="FFFFFF"/>
                </a:solidFill>
                <a:latin typeface="Arial"/>
                <a:cs typeface="Arial"/>
              </a:rPr>
              <a:t>(e.g.,</a:t>
            </a:r>
            <a:r>
              <a:rPr sz="2200" b="1" spc="5" dirty="0">
                <a:solidFill>
                  <a:srgbClr val="FFFFFF"/>
                </a:solidFill>
                <a:latin typeface="Arial"/>
                <a:cs typeface="Arial"/>
              </a:rPr>
              <a:t> Mothur)	</a:t>
            </a:r>
            <a:r>
              <a:rPr sz="2200" b="1" spc="-70" dirty="0">
                <a:solidFill>
                  <a:srgbClr val="FFFFFF"/>
                </a:solidFill>
                <a:latin typeface="Arial"/>
                <a:cs typeface="Arial"/>
              </a:rPr>
              <a:t>ASV </a:t>
            </a:r>
            <a:r>
              <a:rPr sz="2200" b="1" spc="-10" dirty="0">
                <a:solidFill>
                  <a:srgbClr val="FFFFFF"/>
                </a:solidFill>
                <a:latin typeface="Arial"/>
                <a:cs typeface="Arial"/>
              </a:rPr>
              <a:t>(e.g.,</a:t>
            </a:r>
            <a:r>
              <a:rPr sz="2200" b="1" spc="65" dirty="0">
                <a:solidFill>
                  <a:srgbClr val="FFFFFF"/>
                </a:solidFill>
                <a:latin typeface="Arial"/>
                <a:cs typeface="Arial"/>
              </a:rPr>
              <a:t> </a:t>
            </a:r>
            <a:r>
              <a:rPr sz="2200" b="1" spc="-30" dirty="0">
                <a:solidFill>
                  <a:srgbClr val="FFFFFF"/>
                </a:solidFill>
                <a:latin typeface="Arial"/>
                <a:cs typeface="Arial"/>
              </a:rPr>
              <a:t>DADA2)</a:t>
            </a:r>
            <a:endParaRPr sz="2200">
              <a:latin typeface="Arial"/>
              <a:cs typeface="Arial"/>
            </a:endParaRPr>
          </a:p>
        </p:txBody>
      </p:sp>
      <p:sp>
        <p:nvSpPr>
          <p:cNvPr id="4" name="object 4"/>
          <p:cNvSpPr txBox="1"/>
          <p:nvPr/>
        </p:nvSpPr>
        <p:spPr>
          <a:xfrm>
            <a:off x="1034644" y="3851757"/>
            <a:ext cx="5205730" cy="703580"/>
          </a:xfrm>
          <a:prstGeom prst="rect">
            <a:avLst/>
          </a:prstGeom>
        </p:spPr>
        <p:txBody>
          <a:bodyPr vert="horz" wrap="square" lIns="0" tIns="5080" rIns="0" bIns="0" rtlCol="0">
            <a:spAutoFit/>
          </a:bodyPr>
          <a:lstStyle/>
          <a:p>
            <a:pPr marL="1776730" marR="5080" indent="-1764664">
              <a:lnSpc>
                <a:spcPct val="102299"/>
              </a:lnSpc>
              <a:spcBef>
                <a:spcPts val="40"/>
              </a:spcBef>
            </a:pPr>
            <a:r>
              <a:rPr sz="2200" spc="-10" dirty="0">
                <a:latin typeface="Arial"/>
                <a:cs typeface="Arial"/>
              </a:rPr>
              <a:t>Result </a:t>
            </a:r>
            <a:r>
              <a:rPr sz="2200" spc="35" dirty="0">
                <a:latin typeface="Arial"/>
                <a:cs typeface="Arial"/>
              </a:rPr>
              <a:t>of </a:t>
            </a:r>
            <a:r>
              <a:rPr sz="2200" dirty="0">
                <a:latin typeface="Arial"/>
                <a:cs typeface="Arial"/>
              </a:rPr>
              <a:t>sequence </a:t>
            </a:r>
            <a:r>
              <a:rPr sz="2200" spc="15" dirty="0">
                <a:latin typeface="Arial"/>
                <a:cs typeface="Arial"/>
              </a:rPr>
              <a:t>clustering </a:t>
            </a:r>
            <a:r>
              <a:rPr sz="2200" dirty="0">
                <a:latin typeface="Arial"/>
                <a:cs typeface="Arial"/>
              </a:rPr>
              <a:t>(typically</a:t>
            </a:r>
            <a:r>
              <a:rPr sz="2200" spc="-25" dirty="0">
                <a:latin typeface="Arial"/>
                <a:cs typeface="Arial"/>
              </a:rPr>
              <a:t> </a:t>
            </a:r>
            <a:r>
              <a:rPr sz="2200" spc="15" dirty="0">
                <a:latin typeface="Arial"/>
                <a:cs typeface="Arial"/>
              </a:rPr>
              <a:t>at  </a:t>
            </a:r>
            <a:r>
              <a:rPr sz="2200" spc="80" dirty="0">
                <a:latin typeface="Arial"/>
                <a:cs typeface="Arial"/>
              </a:rPr>
              <a:t>97%</a:t>
            </a:r>
            <a:r>
              <a:rPr sz="2200" spc="-5" dirty="0">
                <a:latin typeface="Arial"/>
                <a:cs typeface="Arial"/>
              </a:rPr>
              <a:t> </a:t>
            </a:r>
            <a:r>
              <a:rPr sz="2200" dirty="0">
                <a:latin typeface="Arial"/>
                <a:cs typeface="Arial"/>
              </a:rPr>
              <a:t>identity)</a:t>
            </a:r>
            <a:endParaRPr sz="2200">
              <a:latin typeface="Arial"/>
              <a:cs typeface="Arial"/>
            </a:endParaRPr>
          </a:p>
        </p:txBody>
      </p:sp>
      <p:sp>
        <p:nvSpPr>
          <p:cNvPr id="5" name="object 5"/>
          <p:cNvSpPr txBox="1"/>
          <p:nvPr/>
        </p:nvSpPr>
        <p:spPr>
          <a:xfrm>
            <a:off x="7129513" y="4029557"/>
            <a:ext cx="4465955" cy="360680"/>
          </a:xfrm>
          <a:prstGeom prst="rect">
            <a:avLst/>
          </a:prstGeom>
        </p:spPr>
        <p:txBody>
          <a:bodyPr vert="horz" wrap="square" lIns="0" tIns="12700" rIns="0" bIns="0" rtlCol="0">
            <a:spAutoFit/>
          </a:bodyPr>
          <a:lstStyle/>
          <a:p>
            <a:pPr marL="12700">
              <a:lnSpc>
                <a:spcPct val="100000"/>
              </a:lnSpc>
              <a:spcBef>
                <a:spcPts val="100"/>
              </a:spcBef>
            </a:pPr>
            <a:r>
              <a:rPr sz="2200" spc="-10" dirty="0">
                <a:latin typeface="Arial"/>
                <a:cs typeface="Arial"/>
              </a:rPr>
              <a:t>Only </a:t>
            </a:r>
            <a:r>
              <a:rPr sz="2200" spc="15" dirty="0">
                <a:latin typeface="Arial"/>
                <a:cs typeface="Arial"/>
              </a:rPr>
              <a:t>identical </a:t>
            </a:r>
            <a:r>
              <a:rPr sz="2200" spc="-5" dirty="0">
                <a:latin typeface="Arial"/>
                <a:cs typeface="Arial"/>
              </a:rPr>
              <a:t>variants </a:t>
            </a:r>
            <a:r>
              <a:rPr sz="2200" spc="-45" dirty="0">
                <a:latin typeface="Arial"/>
                <a:cs typeface="Arial"/>
              </a:rPr>
              <a:t>are</a:t>
            </a:r>
            <a:r>
              <a:rPr sz="2200" dirty="0">
                <a:latin typeface="Arial"/>
                <a:cs typeface="Arial"/>
              </a:rPr>
              <a:t> </a:t>
            </a:r>
            <a:r>
              <a:rPr sz="2200" spc="10" dirty="0">
                <a:latin typeface="Arial"/>
                <a:cs typeface="Arial"/>
              </a:rPr>
              <a:t>clustered</a:t>
            </a:r>
            <a:endParaRPr sz="2200">
              <a:latin typeface="Arial"/>
              <a:cs typeface="Arial"/>
            </a:endParaRPr>
          </a:p>
        </p:txBody>
      </p:sp>
      <p:sp>
        <p:nvSpPr>
          <p:cNvPr id="6" name="object 6"/>
          <p:cNvSpPr txBox="1"/>
          <p:nvPr/>
        </p:nvSpPr>
        <p:spPr>
          <a:xfrm>
            <a:off x="774700" y="4752085"/>
            <a:ext cx="11450320" cy="1093470"/>
          </a:xfrm>
          <a:prstGeom prst="rect">
            <a:avLst/>
          </a:prstGeom>
          <a:solidFill>
            <a:srgbClr val="E3E5E8"/>
          </a:solidFill>
        </p:spPr>
        <p:txBody>
          <a:bodyPr vert="horz" wrap="square" lIns="0" tIns="4445" rIns="0" bIns="0" rtlCol="0">
            <a:spAutoFit/>
          </a:bodyPr>
          <a:lstStyle/>
          <a:p>
            <a:pPr>
              <a:lnSpc>
                <a:spcPct val="100000"/>
              </a:lnSpc>
              <a:spcBef>
                <a:spcPts val="35"/>
              </a:spcBef>
            </a:pPr>
            <a:endParaRPr sz="2550">
              <a:latin typeface="Times New Roman"/>
              <a:cs typeface="Times New Roman"/>
            </a:endParaRPr>
          </a:p>
          <a:p>
            <a:pPr marL="694055">
              <a:lnSpc>
                <a:spcPct val="100000"/>
              </a:lnSpc>
              <a:tabLst>
                <a:tab pos="6644005" algn="l"/>
              </a:tabLst>
            </a:pPr>
            <a:r>
              <a:rPr sz="2200" spc="-10" dirty="0">
                <a:latin typeface="Arial"/>
                <a:cs typeface="Arial"/>
              </a:rPr>
              <a:t>Representative</a:t>
            </a:r>
            <a:r>
              <a:rPr sz="2200" spc="30" dirty="0">
                <a:latin typeface="Arial"/>
                <a:cs typeface="Arial"/>
              </a:rPr>
              <a:t> </a:t>
            </a:r>
            <a:r>
              <a:rPr sz="2200" dirty="0">
                <a:latin typeface="Arial"/>
                <a:cs typeface="Arial"/>
              </a:rPr>
              <a:t>sequence</a:t>
            </a:r>
            <a:r>
              <a:rPr sz="2200" spc="30" dirty="0">
                <a:latin typeface="Arial"/>
                <a:cs typeface="Arial"/>
              </a:rPr>
              <a:t> </a:t>
            </a:r>
            <a:r>
              <a:rPr sz="2200" spc="20" dirty="0">
                <a:latin typeface="Arial"/>
                <a:cs typeface="Arial"/>
              </a:rPr>
              <a:t>obtained	</a:t>
            </a:r>
            <a:r>
              <a:rPr sz="2200" spc="-25" dirty="0">
                <a:latin typeface="Arial"/>
                <a:cs typeface="Arial"/>
              </a:rPr>
              <a:t>Each </a:t>
            </a:r>
            <a:r>
              <a:rPr sz="2200" spc="15" dirty="0">
                <a:latin typeface="Arial"/>
                <a:cs typeface="Arial"/>
              </a:rPr>
              <a:t>cluster </a:t>
            </a:r>
            <a:r>
              <a:rPr sz="2200" spc="-5" dirty="0">
                <a:latin typeface="Arial"/>
                <a:cs typeface="Arial"/>
              </a:rPr>
              <a:t>is </a:t>
            </a:r>
            <a:r>
              <a:rPr sz="2200" spc="-45" dirty="0">
                <a:latin typeface="Arial"/>
                <a:cs typeface="Arial"/>
              </a:rPr>
              <a:t>a </a:t>
            </a:r>
            <a:r>
              <a:rPr sz="2200" spc="5" dirty="0">
                <a:latin typeface="Arial"/>
                <a:cs typeface="Arial"/>
              </a:rPr>
              <a:t>unique</a:t>
            </a:r>
            <a:r>
              <a:rPr sz="2200" spc="55" dirty="0">
                <a:latin typeface="Arial"/>
                <a:cs typeface="Arial"/>
              </a:rPr>
              <a:t> </a:t>
            </a:r>
            <a:r>
              <a:rPr sz="2200" spc="-5" dirty="0">
                <a:latin typeface="Arial"/>
                <a:cs typeface="Arial"/>
              </a:rPr>
              <a:t>variant</a:t>
            </a:r>
            <a:endParaRPr sz="2200">
              <a:latin typeface="Arial"/>
              <a:cs typeface="Arial"/>
            </a:endParaRPr>
          </a:p>
        </p:txBody>
      </p:sp>
      <p:sp>
        <p:nvSpPr>
          <p:cNvPr id="7" name="object 7"/>
          <p:cNvSpPr txBox="1"/>
          <p:nvPr/>
        </p:nvSpPr>
        <p:spPr>
          <a:xfrm>
            <a:off x="1285405" y="6209893"/>
            <a:ext cx="10467975" cy="360680"/>
          </a:xfrm>
          <a:prstGeom prst="rect">
            <a:avLst/>
          </a:prstGeom>
        </p:spPr>
        <p:txBody>
          <a:bodyPr vert="horz" wrap="square" lIns="0" tIns="12700" rIns="0" bIns="0" rtlCol="0">
            <a:spAutoFit/>
          </a:bodyPr>
          <a:lstStyle/>
          <a:p>
            <a:pPr marL="12700">
              <a:lnSpc>
                <a:spcPct val="100000"/>
              </a:lnSpc>
              <a:spcBef>
                <a:spcPts val="100"/>
              </a:spcBef>
              <a:tabLst>
                <a:tab pos="5698490" algn="l"/>
              </a:tabLst>
            </a:pPr>
            <a:r>
              <a:rPr sz="2200" spc="10" dirty="0">
                <a:latin typeface="Arial"/>
                <a:cs typeface="Arial"/>
              </a:rPr>
              <a:t>Cannot </a:t>
            </a:r>
            <a:r>
              <a:rPr sz="2200" spc="15" dirty="0">
                <a:latin typeface="Arial"/>
                <a:cs typeface="Arial"/>
              </a:rPr>
              <a:t>distinguish </a:t>
            </a:r>
            <a:r>
              <a:rPr sz="2200" spc="-15" dirty="0">
                <a:latin typeface="Arial"/>
                <a:cs typeface="Arial"/>
              </a:rPr>
              <a:t>very</a:t>
            </a:r>
            <a:r>
              <a:rPr sz="2200" spc="10" dirty="0">
                <a:latin typeface="Arial"/>
                <a:cs typeface="Arial"/>
              </a:rPr>
              <a:t> </a:t>
            </a:r>
            <a:r>
              <a:rPr sz="2200" spc="20" dirty="0">
                <a:latin typeface="Arial"/>
                <a:cs typeface="Arial"/>
              </a:rPr>
              <a:t>subtle</a:t>
            </a:r>
            <a:r>
              <a:rPr sz="2200" spc="10" dirty="0">
                <a:latin typeface="Arial"/>
                <a:cs typeface="Arial"/>
              </a:rPr>
              <a:t> </a:t>
            </a:r>
            <a:r>
              <a:rPr sz="2200" spc="5" dirty="0">
                <a:latin typeface="Arial"/>
                <a:cs typeface="Arial"/>
              </a:rPr>
              <a:t>strains	</a:t>
            </a:r>
            <a:r>
              <a:rPr sz="2200" spc="-15" dirty="0">
                <a:latin typeface="Arial"/>
                <a:cs typeface="Arial"/>
              </a:rPr>
              <a:t>Can </a:t>
            </a:r>
            <a:r>
              <a:rPr sz="2200" spc="15" dirty="0">
                <a:latin typeface="Arial"/>
                <a:cs typeface="Arial"/>
              </a:rPr>
              <a:t>distinguish </a:t>
            </a:r>
            <a:r>
              <a:rPr sz="2200" spc="30" dirty="0">
                <a:latin typeface="Arial"/>
                <a:cs typeface="Arial"/>
              </a:rPr>
              <a:t>complex</a:t>
            </a:r>
            <a:r>
              <a:rPr sz="2200" dirty="0">
                <a:latin typeface="Arial"/>
                <a:cs typeface="Arial"/>
              </a:rPr>
              <a:t> </a:t>
            </a:r>
            <a:r>
              <a:rPr sz="2200" spc="20" dirty="0">
                <a:latin typeface="Arial"/>
                <a:cs typeface="Arial"/>
              </a:rPr>
              <a:t>communities</a:t>
            </a:r>
            <a:endParaRPr sz="2200">
              <a:latin typeface="Arial"/>
              <a:cs typeface="Arial"/>
            </a:endParaRPr>
          </a:p>
        </p:txBody>
      </p:sp>
      <p:sp>
        <p:nvSpPr>
          <p:cNvPr id="8" name="object 8"/>
          <p:cNvSpPr txBox="1"/>
          <p:nvPr/>
        </p:nvSpPr>
        <p:spPr>
          <a:xfrm>
            <a:off x="774700" y="6938759"/>
            <a:ext cx="11450320" cy="1093470"/>
          </a:xfrm>
          <a:prstGeom prst="rect">
            <a:avLst/>
          </a:prstGeom>
          <a:solidFill>
            <a:srgbClr val="E3E5E8"/>
          </a:solidFill>
        </p:spPr>
        <p:txBody>
          <a:bodyPr vert="horz" wrap="square" lIns="0" tIns="4445" rIns="0" bIns="0" rtlCol="0">
            <a:spAutoFit/>
          </a:bodyPr>
          <a:lstStyle/>
          <a:p>
            <a:pPr>
              <a:lnSpc>
                <a:spcPct val="100000"/>
              </a:lnSpc>
              <a:spcBef>
                <a:spcPts val="35"/>
              </a:spcBef>
            </a:pPr>
            <a:endParaRPr sz="2550">
              <a:latin typeface="Times New Roman"/>
              <a:cs typeface="Times New Roman"/>
            </a:endParaRPr>
          </a:p>
          <a:p>
            <a:pPr marL="121920" algn="ctr">
              <a:lnSpc>
                <a:spcPct val="100000"/>
              </a:lnSpc>
              <a:tabLst>
                <a:tab pos="5724525" algn="l"/>
              </a:tabLst>
            </a:pPr>
            <a:r>
              <a:rPr sz="2200" spc="-5" dirty="0">
                <a:latin typeface="Arial"/>
                <a:cs typeface="Arial"/>
              </a:rPr>
              <a:t>Needs</a:t>
            </a:r>
            <a:r>
              <a:rPr sz="2200" spc="5" dirty="0">
                <a:latin typeface="Arial"/>
                <a:cs typeface="Arial"/>
              </a:rPr>
              <a:t> fewer</a:t>
            </a:r>
            <a:r>
              <a:rPr sz="2200" spc="10" dirty="0">
                <a:latin typeface="Arial"/>
                <a:cs typeface="Arial"/>
              </a:rPr>
              <a:t> </a:t>
            </a:r>
            <a:r>
              <a:rPr sz="2200" spc="-10" dirty="0">
                <a:latin typeface="Arial"/>
                <a:cs typeface="Arial"/>
              </a:rPr>
              <a:t>reads	</a:t>
            </a:r>
            <a:r>
              <a:rPr sz="2200" spc="-20" dirty="0">
                <a:latin typeface="Arial"/>
                <a:cs typeface="Arial"/>
              </a:rPr>
              <a:t>Requires </a:t>
            </a:r>
            <a:r>
              <a:rPr sz="2200" dirty="0">
                <a:latin typeface="Arial"/>
                <a:cs typeface="Arial"/>
              </a:rPr>
              <a:t>more</a:t>
            </a:r>
            <a:r>
              <a:rPr sz="2200" spc="15" dirty="0">
                <a:latin typeface="Arial"/>
                <a:cs typeface="Arial"/>
              </a:rPr>
              <a:t> </a:t>
            </a:r>
            <a:r>
              <a:rPr sz="2200" spc="-10" dirty="0">
                <a:latin typeface="Arial"/>
                <a:cs typeface="Arial"/>
              </a:rPr>
              <a:t>reads</a:t>
            </a:r>
            <a:endParaRPr sz="2200">
              <a:latin typeface="Arial"/>
              <a:cs typeface="Arial"/>
            </a:endParaRPr>
          </a:p>
        </p:txBody>
      </p:sp>
      <p:sp>
        <p:nvSpPr>
          <p:cNvPr id="9" name="object 9"/>
          <p:cNvSpPr txBox="1"/>
          <p:nvPr/>
        </p:nvSpPr>
        <p:spPr>
          <a:xfrm>
            <a:off x="1526387" y="8396568"/>
            <a:ext cx="10097135" cy="360680"/>
          </a:xfrm>
          <a:prstGeom prst="rect">
            <a:avLst/>
          </a:prstGeom>
        </p:spPr>
        <p:txBody>
          <a:bodyPr vert="horz" wrap="square" lIns="0" tIns="12700" rIns="0" bIns="0" rtlCol="0">
            <a:spAutoFit/>
          </a:bodyPr>
          <a:lstStyle/>
          <a:p>
            <a:pPr marL="12700">
              <a:lnSpc>
                <a:spcPct val="100000"/>
              </a:lnSpc>
              <a:spcBef>
                <a:spcPts val="100"/>
              </a:spcBef>
              <a:tabLst>
                <a:tab pos="5587365" algn="l"/>
              </a:tabLst>
            </a:pPr>
            <a:r>
              <a:rPr sz="2200" spc="-15" dirty="0">
                <a:latin typeface="Arial"/>
                <a:cs typeface="Arial"/>
              </a:rPr>
              <a:t>Can </a:t>
            </a:r>
            <a:r>
              <a:rPr sz="2200" spc="25" dirty="0">
                <a:latin typeface="Arial"/>
                <a:cs typeface="Arial"/>
              </a:rPr>
              <a:t>get </a:t>
            </a:r>
            <a:r>
              <a:rPr sz="2200" spc="-5" dirty="0">
                <a:latin typeface="Arial"/>
                <a:cs typeface="Arial"/>
              </a:rPr>
              <a:t>away </a:t>
            </a:r>
            <a:r>
              <a:rPr sz="2200" spc="40" dirty="0">
                <a:latin typeface="Arial"/>
                <a:cs typeface="Arial"/>
              </a:rPr>
              <a:t>with</a:t>
            </a:r>
            <a:r>
              <a:rPr sz="2200" spc="25" dirty="0">
                <a:latin typeface="Arial"/>
                <a:cs typeface="Arial"/>
              </a:rPr>
              <a:t> imperfect</a:t>
            </a:r>
            <a:r>
              <a:rPr sz="2200" spc="10" dirty="0">
                <a:latin typeface="Arial"/>
                <a:cs typeface="Arial"/>
              </a:rPr>
              <a:t> </a:t>
            </a:r>
            <a:r>
              <a:rPr sz="2200" spc="15" dirty="0">
                <a:latin typeface="Arial"/>
                <a:cs typeface="Arial"/>
              </a:rPr>
              <a:t>data	</a:t>
            </a:r>
            <a:r>
              <a:rPr sz="2200" spc="-5" dirty="0">
                <a:latin typeface="Arial"/>
                <a:cs typeface="Arial"/>
              </a:rPr>
              <a:t>Needs </a:t>
            </a:r>
            <a:r>
              <a:rPr sz="2200" dirty="0">
                <a:latin typeface="Arial"/>
                <a:cs typeface="Arial"/>
              </a:rPr>
              <a:t>virtually </a:t>
            </a:r>
            <a:r>
              <a:rPr sz="2200" spc="-15" dirty="0">
                <a:latin typeface="Arial"/>
                <a:cs typeface="Arial"/>
              </a:rPr>
              <a:t>error-free</a:t>
            </a:r>
            <a:r>
              <a:rPr sz="2200" spc="20" dirty="0">
                <a:latin typeface="Arial"/>
                <a:cs typeface="Arial"/>
              </a:rPr>
              <a:t> </a:t>
            </a:r>
            <a:r>
              <a:rPr sz="2200" dirty="0">
                <a:latin typeface="Arial"/>
                <a:cs typeface="Arial"/>
              </a:rPr>
              <a:t>sequences</a:t>
            </a:r>
            <a:endParaRPr sz="2200">
              <a:latin typeface="Arial"/>
              <a:cs typeface="Arial"/>
            </a:endParaRPr>
          </a:p>
        </p:txBody>
      </p:sp>
      <p:sp>
        <p:nvSpPr>
          <p:cNvPr id="14" name="Title 1">
            <a:extLst>
              <a:ext uri="{FF2B5EF4-FFF2-40B4-BE49-F238E27FC236}">
                <a16:creationId xmlns:a16="http://schemas.microsoft.com/office/drawing/2014/main" id="{3444A981-2C1F-27AD-C995-0E574A2127BB}"/>
              </a:ext>
            </a:extLst>
          </p:cNvPr>
          <p:cNvSpPr txBox="1">
            <a:spLocks/>
          </p:cNvSpPr>
          <p:nvPr/>
        </p:nvSpPr>
        <p:spPr>
          <a:xfrm>
            <a:off x="400732" y="1192384"/>
            <a:ext cx="12203333" cy="1141120"/>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800" spc="-5" dirty="0"/>
              <a:t>Operational </a:t>
            </a:r>
            <a:r>
              <a:rPr lang="en-GB" sz="2800" spc="-30" dirty="0"/>
              <a:t>Taxonomic </a:t>
            </a:r>
            <a:r>
              <a:rPr lang="en-GB" sz="2800" spc="-5" dirty="0"/>
              <a:t>Units (OTUs) </a:t>
            </a:r>
            <a:r>
              <a:rPr lang="en-GB" sz="2800" dirty="0"/>
              <a:t>vs </a:t>
            </a:r>
            <a:r>
              <a:rPr lang="en-GB" sz="2800" spc="-5" dirty="0"/>
              <a:t>Amplicon Sequence </a:t>
            </a:r>
            <a:r>
              <a:rPr lang="en-GB" sz="2800" spc="-35" dirty="0"/>
              <a:t>Variants</a:t>
            </a:r>
            <a:r>
              <a:rPr lang="en-GB" sz="2800" spc="-140" dirty="0"/>
              <a:t> </a:t>
            </a:r>
            <a:r>
              <a:rPr lang="en-GB" sz="2800" dirty="0"/>
              <a:t>(ASV)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E45DFA-BC04-9B42-A482-75173F27D96E}"/>
              </a:ext>
            </a:extLst>
          </p:cNvPr>
          <p:cNvSpPr>
            <a:spLocks noGrp="1"/>
          </p:cNvSpPr>
          <p:nvPr>
            <p:ph type="body" idx="1"/>
          </p:nvPr>
        </p:nvSpPr>
        <p:spPr/>
        <p:txBody>
          <a:bodyPr/>
          <a:lstStyle/>
          <a:p>
            <a:endParaRPr lang="en-CH"/>
          </a:p>
        </p:txBody>
      </p:sp>
      <p:pic>
        <p:nvPicPr>
          <p:cNvPr id="5" name="Picture 4">
            <a:extLst>
              <a:ext uri="{FF2B5EF4-FFF2-40B4-BE49-F238E27FC236}">
                <a16:creationId xmlns:a16="http://schemas.microsoft.com/office/drawing/2014/main" id="{5307DAE7-402A-614F-AEB9-3DEBA74A4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48" y="2357095"/>
            <a:ext cx="11577651" cy="6498338"/>
          </a:xfrm>
          <a:prstGeom prst="rect">
            <a:avLst/>
          </a:prstGeom>
        </p:spPr>
      </p:pic>
      <p:sp>
        <p:nvSpPr>
          <p:cNvPr id="6" name="TextBox 5">
            <a:extLst>
              <a:ext uri="{FF2B5EF4-FFF2-40B4-BE49-F238E27FC236}">
                <a16:creationId xmlns:a16="http://schemas.microsoft.com/office/drawing/2014/main" id="{0066EE55-1612-F248-9B9D-ABE40CF84228}"/>
              </a:ext>
            </a:extLst>
          </p:cNvPr>
          <p:cNvSpPr txBox="1"/>
          <p:nvPr/>
        </p:nvSpPr>
        <p:spPr>
          <a:xfrm>
            <a:off x="283307" y="9153025"/>
            <a:ext cx="2601931" cy="369332"/>
          </a:xfrm>
          <a:prstGeom prst="rect">
            <a:avLst/>
          </a:prstGeom>
          <a:noFill/>
        </p:spPr>
        <p:txBody>
          <a:bodyPr wrap="none" rtlCol="0">
            <a:spAutoFit/>
          </a:bodyPr>
          <a:lstStyle/>
          <a:p>
            <a:r>
              <a:rPr lang="en-CH" dirty="0"/>
              <a:t>QIIME2 tutorial workshop</a:t>
            </a:r>
          </a:p>
        </p:txBody>
      </p:sp>
      <p:sp>
        <p:nvSpPr>
          <p:cNvPr id="7" name="bg object 16">
            <a:extLst>
              <a:ext uri="{FF2B5EF4-FFF2-40B4-BE49-F238E27FC236}">
                <a16:creationId xmlns:a16="http://schemas.microsoft.com/office/drawing/2014/main" id="{307C559E-EC06-7F4C-928E-AB0FD0C8C610}"/>
              </a:ext>
            </a:extLst>
          </p:cNvPr>
          <p:cNvSpPr/>
          <p:nvPr/>
        </p:nvSpPr>
        <p:spPr>
          <a:xfrm>
            <a:off x="2730" y="-1"/>
            <a:ext cx="12999339" cy="875913"/>
          </a:xfrm>
          <a:prstGeom prst="rect">
            <a:avLst/>
          </a:prstGeom>
          <a:blipFill>
            <a:blip r:embed="rId3" cstate="print"/>
            <a:stretch>
              <a:fillRect/>
            </a:stretch>
          </a:blipFill>
        </p:spPr>
        <p:txBody>
          <a:bodyPr wrap="square" lIns="0" tIns="0" rIns="0" bIns="0" rtlCol="0"/>
          <a:lstStyle/>
          <a:p>
            <a:endParaRPr/>
          </a:p>
        </p:txBody>
      </p:sp>
      <p:sp>
        <p:nvSpPr>
          <p:cNvPr id="4" name="Title 1">
            <a:extLst>
              <a:ext uri="{FF2B5EF4-FFF2-40B4-BE49-F238E27FC236}">
                <a16:creationId xmlns:a16="http://schemas.microsoft.com/office/drawing/2014/main" id="{CE4CDBD1-7E6D-6820-E696-B7D238F39147}"/>
              </a:ext>
            </a:extLst>
          </p:cNvPr>
          <p:cNvSpPr txBox="1">
            <a:spLocks/>
          </p:cNvSpPr>
          <p:nvPr/>
        </p:nvSpPr>
        <p:spPr>
          <a:xfrm>
            <a:off x="482600" y="1226878"/>
            <a:ext cx="8201025" cy="77988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4000" dirty="0"/>
              <a:t>Microbes are everywhere</a:t>
            </a:r>
            <a:endParaRPr lang="en-US" sz="4000" dirty="0"/>
          </a:p>
        </p:txBody>
      </p:sp>
    </p:spTree>
    <p:extLst>
      <p:ext uri="{BB962C8B-B14F-4D97-AF65-F5344CB8AC3E}">
        <p14:creationId xmlns:p14="http://schemas.microsoft.com/office/powerpoint/2010/main" val="4156282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57ED36-425B-9D46-8F76-FC36840BA0D3}"/>
              </a:ext>
            </a:extLst>
          </p:cNvPr>
          <p:cNvSpPr>
            <a:spLocks noGrp="1"/>
          </p:cNvSpPr>
          <p:nvPr>
            <p:ph type="body" idx="1"/>
          </p:nvPr>
        </p:nvSpPr>
        <p:spPr>
          <a:xfrm>
            <a:off x="635000" y="2848398"/>
            <a:ext cx="11268100" cy="6401753"/>
          </a:xfrm>
        </p:spPr>
        <p:txBody>
          <a:bodyPr/>
          <a:lstStyle/>
          <a:p>
            <a:pPr marL="457200" indent="-457200">
              <a:buFont typeface="Arial" panose="020B0604020202020204" pitchFamily="34" charset="0"/>
              <a:buChar char="•"/>
            </a:pPr>
            <a:r>
              <a:rPr lang="en-CH" sz="3200" dirty="0">
                <a:latin typeface="+mn-lt"/>
              </a:rPr>
              <a:t>Reference-free - </a:t>
            </a:r>
            <a:r>
              <a:rPr lang="en-GB" sz="3200" dirty="0">
                <a:latin typeface="+mn-lt"/>
              </a:rPr>
              <a:t>no reference database and creates the clusters entirely from observed sequences</a:t>
            </a:r>
          </a:p>
          <a:p>
            <a:pPr marL="457200" indent="-457200">
              <a:buFont typeface="Arial" panose="020B0604020202020204" pitchFamily="34" charset="0"/>
              <a:buChar char="•"/>
            </a:pPr>
            <a:endParaRPr lang="en-GB" sz="3200" dirty="0">
              <a:latin typeface="+mn-lt"/>
            </a:endParaRPr>
          </a:p>
          <a:p>
            <a:pPr marL="457200" indent="-457200">
              <a:buFont typeface="Arial" panose="020B0604020202020204" pitchFamily="34" charset="0"/>
              <a:buChar char="•"/>
            </a:pPr>
            <a:r>
              <a:rPr lang="en-GB" sz="3200" dirty="0">
                <a:latin typeface="+mn-lt"/>
              </a:rPr>
              <a:t>Reference-based:</a:t>
            </a:r>
          </a:p>
          <a:p>
            <a:pPr marL="914400" lvl="1" indent="-457200">
              <a:buFont typeface="Arial" panose="020B0604020202020204" pitchFamily="34" charset="0"/>
              <a:buChar char="•"/>
            </a:pPr>
            <a:r>
              <a:rPr lang="en-GB" sz="3200" dirty="0"/>
              <a:t>Closed-reference: uses a reference database of target gene sequences from known taxa and compares discovered sequences to them</a:t>
            </a:r>
          </a:p>
          <a:p>
            <a:pPr marL="914400" lvl="1" indent="-457200">
              <a:buFont typeface="Arial" panose="020B0604020202020204" pitchFamily="34" charset="0"/>
              <a:buChar char="•"/>
            </a:pPr>
            <a:endParaRPr lang="en-GB" sz="3200" dirty="0"/>
          </a:p>
          <a:p>
            <a:pPr marL="914400" lvl="1" indent="-457200">
              <a:buFont typeface="Arial" panose="020B0604020202020204" pitchFamily="34" charset="0"/>
              <a:buChar char="•"/>
            </a:pPr>
            <a:r>
              <a:rPr lang="en-GB" sz="3200" dirty="0"/>
              <a:t>Open-reference: open-reference clustering was developed, where sequences that can be quickly clustered to a reference database are clustered in a manner similar to closed-reference and remaining sequences are clustered in a manner similar to </a:t>
            </a:r>
            <a:r>
              <a:rPr lang="en-GB" sz="3200" i="1" dirty="0"/>
              <a:t>de novo</a:t>
            </a:r>
            <a:endParaRPr lang="en-CH" sz="3200" dirty="0"/>
          </a:p>
        </p:txBody>
      </p:sp>
      <p:sp>
        <p:nvSpPr>
          <p:cNvPr id="6" name="TextBox 5">
            <a:extLst>
              <a:ext uri="{FF2B5EF4-FFF2-40B4-BE49-F238E27FC236}">
                <a16:creationId xmlns:a16="http://schemas.microsoft.com/office/drawing/2014/main" id="{D1644DA6-F8D3-6E4C-AA7E-435BB3A2EEFA}"/>
              </a:ext>
            </a:extLst>
          </p:cNvPr>
          <p:cNvSpPr txBox="1"/>
          <p:nvPr/>
        </p:nvSpPr>
        <p:spPr>
          <a:xfrm>
            <a:off x="8649947" y="9250151"/>
            <a:ext cx="6506306" cy="369332"/>
          </a:xfrm>
          <a:prstGeom prst="rect">
            <a:avLst/>
          </a:prstGeom>
          <a:noFill/>
        </p:spPr>
        <p:txBody>
          <a:bodyPr wrap="square">
            <a:spAutoFit/>
          </a:bodyPr>
          <a:lstStyle/>
          <a:p>
            <a:r>
              <a:rPr lang="en-CH" dirty="0"/>
              <a:t>https://www.zymoresearch.com/blogs/</a:t>
            </a:r>
          </a:p>
        </p:txBody>
      </p:sp>
      <p:sp>
        <p:nvSpPr>
          <p:cNvPr id="5" name="bg object 16">
            <a:extLst>
              <a:ext uri="{FF2B5EF4-FFF2-40B4-BE49-F238E27FC236}">
                <a16:creationId xmlns:a16="http://schemas.microsoft.com/office/drawing/2014/main" id="{B15E15C0-22CC-654E-A001-69B599D28755}"/>
              </a:ext>
            </a:extLst>
          </p:cNvPr>
          <p:cNvSpPr/>
          <p:nvPr/>
        </p:nvSpPr>
        <p:spPr>
          <a:xfrm>
            <a:off x="2730" y="0"/>
            <a:ext cx="12999339" cy="990600"/>
          </a:xfrm>
          <a:prstGeom prst="rect">
            <a:avLst/>
          </a:prstGeom>
          <a:blipFill>
            <a:blip r:embed="rId2" cstate="print"/>
            <a:stretch>
              <a:fillRect/>
            </a:stretch>
          </a:blipFill>
        </p:spPr>
        <p:txBody>
          <a:bodyPr wrap="square" lIns="0" tIns="0" rIns="0" bIns="0" rtlCol="0"/>
          <a:lstStyle/>
          <a:p>
            <a:endParaRPr/>
          </a:p>
        </p:txBody>
      </p:sp>
      <p:sp>
        <p:nvSpPr>
          <p:cNvPr id="8" name="Title 1">
            <a:extLst>
              <a:ext uri="{FF2B5EF4-FFF2-40B4-BE49-F238E27FC236}">
                <a16:creationId xmlns:a16="http://schemas.microsoft.com/office/drawing/2014/main" id="{F1AFA10F-5C5C-E4F2-BED5-EE8B180BCB6C}"/>
              </a:ext>
            </a:extLst>
          </p:cNvPr>
          <p:cNvSpPr txBox="1">
            <a:spLocks/>
          </p:cNvSpPr>
          <p:nvPr/>
        </p:nvSpPr>
        <p:spPr>
          <a:xfrm>
            <a:off x="400732" y="1192384"/>
            <a:ext cx="12203333" cy="1017416"/>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spc="-5" dirty="0"/>
              <a:t>Clustering</a:t>
            </a:r>
            <a:endParaRPr lang="en-GB" sz="4000" dirty="0"/>
          </a:p>
        </p:txBody>
      </p:sp>
    </p:spTree>
    <p:extLst>
      <p:ext uri="{BB962C8B-B14F-4D97-AF65-F5344CB8AC3E}">
        <p14:creationId xmlns:p14="http://schemas.microsoft.com/office/powerpoint/2010/main" val="363090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dirty="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10109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2719569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705990"/>
            <a:ext cx="5640705" cy="663575"/>
          </a:xfrm>
          <a:prstGeom prst="rect">
            <a:avLst/>
          </a:prstGeom>
          <a:solidFill>
            <a:srgbClr val="FFBAEE"/>
          </a:solidFill>
          <a:ln w="63500">
            <a:solidFill>
              <a:srgbClr val="000000"/>
            </a:solidFill>
          </a:ln>
        </p:spPr>
        <p:txBody>
          <a:bodyPr vert="horz" wrap="square" lIns="0" tIns="74295" rIns="0" bIns="0" rtlCol="0">
            <a:spAutoFit/>
          </a:bodyPr>
          <a:lstStyle/>
          <a:p>
            <a:pPr marL="398780">
              <a:lnSpc>
                <a:spcPct val="100000"/>
              </a:lnSpc>
              <a:spcBef>
                <a:spcPts val="585"/>
              </a:spcBef>
            </a:pPr>
            <a:r>
              <a:rPr sz="3100" b="0" u="none" spc="-5" dirty="0">
                <a:latin typeface="Times New Roman"/>
                <a:cs typeface="Times New Roman"/>
              </a:rPr>
              <a:t>Map against bacterial</a:t>
            </a:r>
            <a:r>
              <a:rPr sz="3100" b="0" u="none" spc="-15" dirty="0">
                <a:latin typeface="Times New Roman"/>
                <a:cs typeface="Times New Roman"/>
              </a:rPr>
              <a:t> </a:t>
            </a:r>
            <a:r>
              <a:rPr sz="3100" b="0" u="none" spc="-5" dirty="0">
                <a:latin typeface="Times New Roman"/>
                <a:cs typeface="Times New Roman"/>
              </a:rPr>
              <a:t>database</a:t>
            </a:r>
            <a:endParaRPr sz="3100" dirty="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11200" y="3208394"/>
            <a:ext cx="10845800" cy="3336811"/>
          </a:xfrm>
          <a:prstGeom prst="rect">
            <a:avLst/>
          </a:prstGeom>
        </p:spPr>
        <p:txBody>
          <a:bodyPr vert="horz" wrap="square" lIns="0" tIns="12700" rIns="0" bIns="0" rtlCol="0">
            <a:spAutoFit/>
          </a:bodyPr>
          <a:lstStyle/>
          <a:p>
            <a:pPr marL="609600" indent="-571500">
              <a:spcBef>
                <a:spcPts val="100"/>
              </a:spcBef>
              <a:buSzPct val="143750"/>
              <a:buFont typeface="Arial" panose="020B0604020202020204" pitchFamily="34" charset="0"/>
              <a:buChar char="•"/>
              <a:tabLst>
                <a:tab pos="371475" algn="l"/>
              </a:tabLst>
            </a:pPr>
            <a:r>
              <a:rPr lang="en-GB" sz="3600" spc="10" dirty="0">
                <a:latin typeface="Calibri" panose="020F0502020204030204" pitchFamily="34" charset="0"/>
                <a:cs typeface="Calibri" panose="020F0502020204030204" pitchFamily="34" charset="0"/>
              </a:rPr>
              <a:t>Which </a:t>
            </a:r>
            <a:r>
              <a:rPr lang="en-GB" sz="3600" spc="40" dirty="0">
                <a:latin typeface="Calibri" panose="020F0502020204030204" pitchFamily="34" charset="0"/>
                <a:cs typeface="Calibri" panose="020F0502020204030204" pitchFamily="34" charset="0"/>
              </a:rPr>
              <a:t>method </a:t>
            </a:r>
            <a:r>
              <a:rPr lang="en-GB" sz="3600" spc="20" dirty="0">
                <a:latin typeface="Calibri" panose="020F0502020204030204" pitchFamily="34" charset="0"/>
                <a:cs typeface="Calibri" panose="020F0502020204030204" pitchFamily="34" charset="0"/>
              </a:rPr>
              <a:t>will </a:t>
            </a:r>
            <a:r>
              <a:rPr lang="en-GB" sz="3600" spc="-55" dirty="0">
                <a:latin typeface="Calibri" panose="020F0502020204030204" pitchFamily="34" charset="0"/>
                <a:cs typeface="Calibri" panose="020F0502020204030204" pitchFamily="34" charset="0"/>
              </a:rPr>
              <a:t>I </a:t>
            </a:r>
            <a:r>
              <a:rPr lang="en-GB" sz="3600" spc="-20" dirty="0">
                <a:latin typeface="Calibri" panose="020F0502020204030204" pitchFamily="34" charset="0"/>
                <a:cs typeface="Calibri" panose="020F0502020204030204" pitchFamily="34" charset="0"/>
              </a:rPr>
              <a:t>use </a:t>
            </a:r>
            <a:r>
              <a:rPr lang="en-GB" sz="3600" spc="-35" dirty="0">
                <a:latin typeface="Calibri" panose="020F0502020204030204" pitchFamily="34" charset="0"/>
                <a:cs typeface="Calibri" panose="020F0502020204030204" pitchFamily="34" charset="0"/>
              </a:rPr>
              <a:t>(e.g., </a:t>
            </a:r>
            <a:r>
              <a:rPr lang="en-GB" sz="3600" spc="-85" dirty="0">
                <a:latin typeface="Calibri" panose="020F0502020204030204" pitchFamily="34" charset="0"/>
                <a:cs typeface="Calibri" panose="020F0502020204030204" pitchFamily="34" charset="0"/>
              </a:rPr>
              <a:t>ASV </a:t>
            </a:r>
            <a:r>
              <a:rPr lang="en-GB" sz="3600" spc="20" dirty="0">
                <a:latin typeface="Calibri" panose="020F0502020204030204" pitchFamily="34" charset="0"/>
                <a:cs typeface="Calibri" panose="020F0502020204030204" pitchFamily="34" charset="0"/>
              </a:rPr>
              <a:t>or</a:t>
            </a:r>
            <a:r>
              <a:rPr lang="en-GB" sz="3600" spc="80" dirty="0">
                <a:latin typeface="Calibri" panose="020F0502020204030204" pitchFamily="34" charset="0"/>
                <a:cs typeface="Calibri" panose="020F0502020204030204" pitchFamily="34" charset="0"/>
              </a:rPr>
              <a:t> </a:t>
            </a:r>
            <a:r>
              <a:rPr lang="en-GB" sz="3600" spc="-70" dirty="0">
                <a:latin typeface="Calibri" panose="020F0502020204030204" pitchFamily="34" charset="0"/>
                <a:cs typeface="Calibri" panose="020F0502020204030204" pitchFamily="34" charset="0"/>
              </a:rPr>
              <a:t>OTU)?</a:t>
            </a:r>
            <a:endParaRPr sz="3600" dirty="0">
              <a:cs typeface="Arial"/>
            </a:endParaRPr>
          </a:p>
          <a:p>
            <a:pPr marL="609600" indent="-571500">
              <a:lnSpc>
                <a:spcPct val="100000"/>
              </a:lnSpc>
              <a:spcBef>
                <a:spcPts val="20"/>
              </a:spcBef>
              <a:buSzPct val="143750"/>
              <a:buFont typeface="Arial" panose="020B0604020202020204" pitchFamily="34" charset="0"/>
              <a:buChar char="•"/>
              <a:tabLst>
                <a:tab pos="371475" algn="l"/>
              </a:tabLst>
            </a:pPr>
            <a:r>
              <a:rPr sz="3600" dirty="0">
                <a:cs typeface="Arial"/>
              </a:rPr>
              <a:t>What </a:t>
            </a:r>
            <a:r>
              <a:rPr sz="3600" spc="-5" dirty="0">
                <a:cs typeface="Arial"/>
              </a:rPr>
              <a:t>is </a:t>
            </a:r>
            <a:r>
              <a:rPr sz="3600" spc="30" dirty="0">
                <a:cs typeface="Arial"/>
              </a:rPr>
              <a:t>known about </a:t>
            </a:r>
            <a:r>
              <a:rPr sz="3600" spc="10" dirty="0">
                <a:cs typeface="Arial"/>
              </a:rPr>
              <a:t>the </a:t>
            </a:r>
            <a:r>
              <a:rPr sz="3600" spc="-15" dirty="0">
                <a:cs typeface="Arial"/>
              </a:rPr>
              <a:t>available</a:t>
            </a:r>
            <a:r>
              <a:rPr sz="3600" spc="-65" dirty="0">
                <a:cs typeface="Arial"/>
              </a:rPr>
              <a:t> </a:t>
            </a:r>
            <a:r>
              <a:rPr sz="3600" spc="5" dirty="0">
                <a:cs typeface="Arial"/>
              </a:rPr>
              <a:t>databases?</a:t>
            </a:r>
            <a:r>
              <a:rPr lang="de-CH" sz="3600" spc="5" dirty="0">
                <a:cs typeface="Arial"/>
              </a:rPr>
              <a:t> </a:t>
            </a:r>
          </a:p>
          <a:p>
            <a:pPr marL="1066800" lvl="1" indent="-571500">
              <a:spcBef>
                <a:spcPts val="20"/>
              </a:spcBef>
              <a:buSzPct val="143750"/>
              <a:buFont typeface="Arial" panose="020B0604020202020204" pitchFamily="34" charset="0"/>
              <a:buChar char="•"/>
              <a:tabLst>
                <a:tab pos="371475" algn="l"/>
              </a:tabLst>
            </a:pPr>
            <a:r>
              <a:rPr lang="de-CH" sz="3600" spc="5" dirty="0" err="1">
                <a:cs typeface="Arial"/>
              </a:rPr>
              <a:t>Is</a:t>
            </a:r>
            <a:r>
              <a:rPr lang="de-CH" sz="3600" spc="5" dirty="0">
                <a:cs typeface="Arial"/>
              </a:rPr>
              <a:t> </a:t>
            </a:r>
            <a:r>
              <a:rPr lang="de-CH" sz="3600" spc="5" dirty="0" err="1">
                <a:cs typeface="Arial"/>
              </a:rPr>
              <a:t>it</a:t>
            </a:r>
            <a:r>
              <a:rPr lang="de-CH" sz="3600" spc="5" dirty="0">
                <a:cs typeface="Arial"/>
              </a:rPr>
              <a:t> </a:t>
            </a:r>
            <a:r>
              <a:rPr lang="de-CH" sz="3600" spc="5" dirty="0" err="1">
                <a:cs typeface="Arial"/>
              </a:rPr>
              <a:t>biased</a:t>
            </a:r>
            <a:r>
              <a:rPr lang="de-CH" sz="3600" spc="5" dirty="0">
                <a:cs typeface="Arial"/>
              </a:rPr>
              <a:t> </a:t>
            </a:r>
            <a:r>
              <a:rPr lang="de-CH" sz="3600" spc="5" dirty="0" err="1">
                <a:cs typeface="Arial"/>
              </a:rPr>
              <a:t>towards</a:t>
            </a:r>
            <a:r>
              <a:rPr lang="de-CH" sz="3600" spc="5" dirty="0">
                <a:cs typeface="Arial"/>
              </a:rPr>
              <a:t> </a:t>
            </a:r>
            <a:r>
              <a:rPr lang="de-CH" sz="3600" spc="5" dirty="0" err="1">
                <a:cs typeface="Arial"/>
              </a:rPr>
              <a:t>certain</a:t>
            </a:r>
            <a:r>
              <a:rPr lang="de-CH" sz="3600" spc="5" dirty="0">
                <a:cs typeface="Arial"/>
              </a:rPr>
              <a:t> </a:t>
            </a:r>
            <a:r>
              <a:rPr lang="de-CH" sz="3600" spc="5" dirty="0" err="1">
                <a:cs typeface="Arial"/>
              </a:rPr>
              <a:t>kingdoms</a:t>
            </a:r>
            <a:r>
              <a:rPr lang="de-CH" sz="3600" spc="5" dirty="0">
                <a:cs typeface="Arial"/>
              </a:rPr>
              <a:t> </a:t>
            </a:r>
            <a:r>
              <a:rPr lang="de-CH" sz="3600" spc="5" dirty="0" err="1">
                <a:cs typeface="Arial"/>
              </a:rPr>
              <a:t>or</a:t>
            </a:r>
            <a:r>
              <a:rPr lang="de-CH" sz="3600" spc="5" dirty="0">
                <a:cs typeface="Arial"/>
              </a:rPr>
              <a:t> </a:t>
            </a:r>
            <a:r>
              <a:rPr lang="de-CH" sz="3600" spc="5" dirty="0" err="1">
                <a:cs typeface="Arial"/>
              </a:rPr>
              <a:t>ranks</a:t>
            </a:r>
            <a:r>
              <a:rPr lang="de-CH" sz="3600" spc="5" dirty="0">
                <a:cs typeface="Arial"/>
              </a:rPr>
              <a:t>?</a:t>
            </a:r>
            <a:endParaRPr lang="de-CH" sz="3600" spc="-25" dirty="0">
              <a:cs typeface="Arial"/>
            </a:endParaRPr>
          </a:p>
          <a:p>
            <a:pPr marL="609600" indent="-571500">
              <a:lnSpc>
                <a:spcPct val="100000"/>
              </a:lnSpc>
              <a:spcBef>
                <a:spcPts val="20"/>
              </a:spcBef>
              <a:buSzPct val="143750"/>
              <a:buFont typeface="Arial" panose="020B0604020202020204" pitchFamily="34" charset="0"/>
              <a:buChar char="•"/>
              <a:tabLst>
                <a:tab pos="371475" algn="l"/>
              </a:tabLst>
            </a:pPr>
            <a:r>
              <a:rPr sz="3600" spc="-25" dirty="0">
                <a:cs typeface="Arial"/>
              </a:rPr>
              <a:t>Is </a:t>
            </a:r>
            <a:r>
              <a:rPr sz="3600" spc="-10" dirty="0">
                <a:cs typeface="Arial"/>
              </a:rPr>
              <a:t>there </a:t>
            </a:r>
            <a:r>
              <a:rPr sz="3600" spc="10" dirty="0">
                <a:cs typeface="Arial"/>
              </a:rPr>
              <a:t>anything </a:t>
            </a:r>
            <a:r>
              <a:rPr sz="3600" spc="30" dirty="0">
                <a:cs typeface="Arial"/>
              </a:rPr>
              <a:t>specific </a:t>
            </a:r>
            <a:r>
              <a:rPr sz="3600" spc="25" dirty="0">
                <a:cs typeface="Arial"/>
              </a:rPr>
              <a:t>for </a:t>
            </a:r>
            <a:r>
              <a:rPr sz="3600" spc="20" dirty="0">
                <a:cs typeface="Arial"/>
              </a:rPr>
              <a:t>my</a:t>
            </a:r>
            <a:r>
              <a:rPr sz="3600" spc="-35" dirty="0">
                <a:cs typeface="Arial"/>
              </a:rPr>
              <a:t> </a:t>
            </a:r>
            <a:r>
              <a:rPr sz="3600" spc="10" dirty="0">
                <a:cs typeface="Arial"/>
              </a:rPr>
              <a:t>experiment?</a:t>
            </a:r>
            <a:endParaRPr sz="3600" dirty="0">
              <a:cs typeface="Arial"/>
            </a:endParaRPr>
          </a:p>
          <a:p>
            <a:pPr marL="1053465" lvl="1" indent="-571500">
              <a:lnSpc>
                <a:spcPct val="100000"/>
              </a:lnSpc>
              <a:spcBef>
                <a:spcPts val="20"/>
              </a:spcBef>
              <a:buSzPct val="143750"/>
              <a:buFont typeface="Arial" panose="020B0604020202020204" pitchFamily="34" charset="0"/>
              <a:buChar char="•"/>
              <a:tabLst>
                <a:tab pos="815975" algn="l"/>
              </a:tabLst>
            </a:pPr>
            <a:r>
              <a:rPr sz="3600" spc="-20" dirty="0">
                <a:cs typeface="Arial"/>
              </a:rPr>
              <a:t>E.g., </a:t>
            </a:r>
            <a:r>
              <a:rPr sz="3600" spc="-15" dirty="0">
                <a:cs typeface="Arial"/>
              </a:rPr>
              <a:t>very </a:t>
            </a:r>
            <a:r>
              <a:rPr sz="3600" spc="15" dirty="0">
                <a:cs typeface="Arial"/>
              </a:rPr>
              <a:t>particular </a:t>
            </a:r>
            <a:r>
              <a:rPr sz="3600" spc="10" dirty="0">
                <a:cs typeface="Arial"/>
              </a:rPr>
              <a:t>soil </a:t>
            </a:r>
            <a:r>
              <a:rPr sz="3600" spc="5" dirty="0">
                <a:cs typeface="Arial"/>
              </a:rPr>
              <a:t>samples </a:t>
            </a:r>
            <a:r>
              <a:rPr sz="3600" spc="40" dirty="0">
                <a:cs typeface="Arial"/>
              </a:rPr>
              <a:t>with </a:t>
            </a:r>
            <a:r>
              <a:rPr sz="3600" spc="-25" dirty="0">
                <a:cs typeface="Arial"/>
              </a:rPr>
              <a:t>large </a:t>
            </a:r>
            <a:r>
              <a:rPr sz="3600" spc="-5" dirty="0">
                <a:cs typeface="Arial"/>
              </a:rPr>
              <a:t>presence </a:t>
            </a:r>
            <a:r>
              <a:rPr sz="3600" spc="40" dirty="0">
                <a:cs typeface="Arial"/>
              </a:rPr>
              <a:t>of </a:t>
            </a:r>
            <a:r>
              <a:rPr sz="3600" spc="10" dirty="0">
                <a:cs typeface="Arial"/>
              </a:rPr>
              <a:t>certain</a:t>
            </a:r>
            <a:r>
              <a:rPr sz="3600" dirty="0">
                <a:cs typeface="Arial"/>
              </a:rPr>
              <a:t> organisms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40010" y="8528186"/>
            <a:ext cx="2675255" cy="770890"/>
          </a:xfrm>
          <a:prstGeom prst="rect">
            <a:avLst/>
          </a:prstGeom>
        </p:spPr>
        <p:txBody>
          <a:bodyPr vert="horz" wrap="square" lIns="0" tIns="16510" rIns="0" bIns="0" rtlCol="0">
            <a:spAutoFit/>
          </a:bodyPr>
          <a:lstStyle/>
          <a:p>
            <a:pPr algn="ctr">
              <a:lnSpc>
                <a:spcPts val="2915"/>
              </a:lnSpc>
              <a:spcBef>
                <a:spcPts val="130"/>
              </a:spcBef>
            </a:pPr>
            <a:r>
              <a:rPr sz="2450" spc="10" dirty="0">
                <a:latin typeface="Georgia"/>
                <a:cs typeface="Georgia"/>
              </a:rPr>
              <a:t>SILVA: Quast </a:t>
            </a:r>
            <a:r>
              <a:rPr sz="2450" spc="5" dirty="0">
                <a:latin typeface="Georgia"/>
                <a:cs typeface="Georgia"/>
              </a:rPr>
              <a:t>et</a:t>
            </a:r>
            <a:r>
              <a:rPr sz="2450" spc="-65" dirty="0">
                <a:latin typeface="Georgia"/>
                <a:cs typeface="Georgia"/>
              </a:rPr>
              <a:t> </a:t>
            </a:r>
            <a:r>
              <a:rPr sz="2450" spc="10" dirty="0">
                <a:latin typeface="Georgia"/>
                <a:cs typeface="Georgia"/>
              </a:rPr>
              <a:t>al.</a:t>
            </a:r>
            <a:endParaRPr sz="2450">
              <a:latin typeface="Georgia"/>
              <a:cs typeface="Georgia"/>
            </a:endParaRPr>
          </a:p>
          <a:p>
            <a:pPr marL="75565" algn="ctr">
              <a:lnSpc>
                <a:spcPts val="2915"/>
              </a:lnSpc>
            </a:pPr>
            <a:r>
              <a:rPr sz="2450" i="1" spc="20" dirty="0">
                <a:latin typeface="Georgia"/>
                <a:cs typeface="Georgia"/>
              </a:rPr>
              <a:t>NAR</a:t>
            </a:r>
            <a:r>
              <a:rPr sz="2450" i="1" spc="-10" dirty="0">
                <a:latin typeface="Georgia"/>
                <a:cs typeface="Georgia"/>
              </a:rPr>
              <a:t> </a:t>
            </a:r>
            <a:r>
              <a:rPr sz="2450" spc="10" dirty="0">
                <a:latin typeface="Georgia"/>
                <a:cs typeface="Georgia"/>
              </a:rPr>
              <a:t>(2013)</a:t>
            </a:r>
            <a:endParaRPr sz="2450">
              <a:latin typeface="Georgia"/>
              <a:cs typeface="Georgia"/>
            </a:endParaRPr>
          </a:p>
        </p:txBody>
      </p:sp>
      <p:sp>
        <p:nvSpPr>
          <p:cNvPr id="4" name="object 4"/>
          <p:cNvSpPr/>
          <p:nvPr/>
        </p:nvSpPr>
        <p:spPr>
          <a:xfrm>
            <a:off x="2719131" y="7283872"/>
            <a:ext cx="2584348" cy="103636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60973" y="3788995"/>
            <a:ext cx="2064602" cy="245478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120655" y="6294045"/>
            <a:ext cx="2530475" cy="770890"/>
          </a:xfrm>
          <a:prstGeom prst="rect">
            <a:avLst/>
          </a:prstGeom>
        </p:spPr>
        <p:txBody>
          <a:bodyPr vert="horz" wrap="square" lIns="0" tIns="16510" rIns="0" bIns="0" rtlCol="0">
            <a:spAutoFit/>
          </a:bodyPr>
          <a:lstStyle/>
          <a:p>
            <a:pPr algn="ctr">
              <a:lnSpc>
                <a:spcPts val="2915"/>
              </a:lnSpc>
              <a:spcBef>
                <a:spcPts val="130"/>
              </a:spcBef>
            </a:pPr>
            <a:r>
              <a:rPr sz="2450" spc="15" dirty="0">
                <a:latin typeface="Georgia"/>
                <a:cs typeface="Georgia"/>
              </a:rPr>
              <a:t>RDP </a:t>
            </a:r>
            <a:r>
              <a:rPr sz="2450" spc="5" dirty="0">
                <a:latin typeface="Georgia"/>
                <a:cs typeface="Georgia"/>
              </a:rPr>
              <a:t>II: </a:t>
            </a:r>
            <a:r>
              <a:rPr sz="2450" spc="10" dirty="0">
                <a:latin typeface="Georgia"/>
                <a:cs typeface="Georgia"/>
              </a:rPr>
              <a:t>Cole et</a:t>
            </a:r>
            <a:r>
              <a:rPr sz="2450" spc="-65" dirty="0">
                <a:latin typeface="Georgia"/>
                <a:cs typeface="Georgia"/>
              </a:rPr>
              <a:t> </a:t>
            </a:r>
            <a:r>
              <a:rPr sz="2450" spc="5" dirty="0">
                <a:latin typeface="Georgia"/>
                <a:cs typeface="Georgia"/>
              </a:rPr>
              <a:t>al.</a:t>
            </a:r>
            <a:endParaRPr sz="2450">
              <a:latin typeface="Georgia"/>
              <a:cs typeface="Georgia"/>
            </a:endParaRPr>
          </a:p>
          <a:p>
            <a:pPr marL="75565" algn="ctr">
              <a:lnSpc>
                <a:spcPts val="2915"/>
              </a:lnSpc>
            </a:pPr>
            <a:r>
              <a:rPr sz="2450" i="1" spc="20" dirty="0">
                <a:latin typeface="Georgia"/>
                <a:cs typeface="Georgia"/>
              </a:rPr>
              <a:t>NAR</a:t>
            </a:r>
            <a:r>
              <a:rPr sz="2450" i="1" spc="-10" dirty="0">
                <a:latin typeface="Georgia"/>
                <a:cs typeface="Georgia"/>
              </a:rPr>
              <a:t> </a:t>
            </a:r>
            <a:r>
              <a:rPr sz="2450" spc="10" dirty="0">
                <a:latin typeface="Georgia"/>
                <a:cs typeface="Georgia"/>
              </a:rPr>
              <a:t>(2013)</a:t>
            </a:r>
            <a:endParaRPr sz="2450">
              <a:latin typeface="Georgia"/>
              <a:cs typeface="Georgia"/>
            </a:endParaRPr>
          </a:p>
        </p:txBody>
      </p:sp>
      <p:sp>
        <p:nvSpPr>
          <p:cNvPr id="7" name="object 7"/>
          <p:cNvSpPr/>
          <p:nvPr/>
        </p:nvSpPr>
        <p:spPr>
          <a:xfrm>
            <a:off x="7056534" y="6433135"/>
            <a:ext cx="3421176" cy="210718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467506" y="8577339"/>
            <a:ext cx="2580005" cy="918210"/>
          </a:xfrm>
          <a:prstGeom prst="rect">
            <a:avLst/>
          </a:prstGeom>
        </p:spPr>
        <p:txBody>
          <a:bodyPr vert="horz" wrap="square" lIns="0" tIns="13970" rIns="0" bIns="0" rtlCol="0">
            <a:spAutoFit/>
          </a:bodyPr>
          <a:lstStyle/>
          <a:p>
            <a:pPr marL="12065" marR="5080" indent="-48260" algn="ctr">
              <a:lnSpc>
                <a:spcPct val="99900"/>
              </a:lnSpc>
              <a:spcBef>
                <a:spcPts val="110"/>
              </a:spcBef>
            </a:pPr>
            <a:r>
              <a:rPr sz="1950" dirty="0">
                <a:latin typeface="Georgia"/>
                <a:cs typeface="Georgia"/>
              </a:rPr>
              <a:t>GreenGenes:  MacDonald et al.</a:t>
            </a:r>
            <a:r>
              <a:rPr sz="1950" spc="-50" dirty="0">
                <a:latin typeface="Georgia"/>
                <a:cs typeface="Georgia"/>
              </a:rPr>
              <a:t> </a:t>
            </a:r>
            <a:r>
              <a:rPr sz="1950" i="1" dirty="0">
                <a:latin typeface="Georgia"/>
                <a:cs typeface="Georgia"/>
              </a:rPr>
              <a:t>ISME  J</a:t>
            </a:r>
            <a:r>
              <a:rPr sz="1950" i="1" spc="-10" dirty="0">
                <a:latin typeface="Georgia"/>
                <a:cs typeface="Georgia"/>
              </a:rPr>
              <a:t> </a:t>
            </a:r>
            <a:r>
              <a:rPr sz="1950" dirty="0">
                <a:latin typeface="Georgia"/>
                <a:cs typeface="Georgia"/>
              </a:rPr>
              <a:t>(2012)</a:t>
            </a:r>
            <a:endParaRPr sz="1950">
              <a:latin typeface="Georgia"/>
              <a:cs typeface="Georgia"/>
            </a:endParaRPr>
          </a:p>
        </p:txBody>
      </p:sp>
      <p:sp>
        <p:nvSpPr>
          <p:cNvPr id="9" name="object 9"/>
          <p:cNvSpPr txBox="1"/>
          <p:nvPr/>
        </p:nvSpPr>
        <p:spPr>
          <a:xfrm>
            <a:off x="5469328" y="5461052"/>
            <a:ext cx="2467610" cy="614045"/>
          </a:xfrm>
          <a:prstGeom prst="rect">
            <a:avLst/>
          </a:prstGeom>
        </p:spPr>
        <p:txBody>
          <a:bodyPr vert="horz" wrap="square" lIns="0" tIns="13335" rIns="0" bIns="0" rtlCol="0">
            <a:spAutoFit/>
          </a:bodyPr>
          <a:lstStyle/>
          <a:p>
            <a:pPr algn="ctr">
              <a:lnSpc>
                <a:spcPts val="2310"/>
              </a:lnSpc>
              <a:spcBef>
                <a:spcPts val="105"/>
              </a:spcBef>
            </a:pPr>
            <a:r>
              <a:rPr sz="1950" dirty="0">
                <a:latin typeface="Georgia"/>
                <a:cs typeface="Georgia"/>
              </a:rPr>
              <a:t>rrnDB: Stoddard et</a:t>
            </a:r>
            <a:r>
              <a:rPr sz="1950" spc="-35" dirty="0">
                <a:latin typeface="Georgia"/>
                <a:cs typeface="Georgia"/>
              </a:rPr>
              <a:t> </a:t>
            </a:r>
            <a:r>
              <a:rPr sz="1950" dirty="0">
                <a:latin typeface="Georgia"/>
                <a:cs typeface="Georgia"/>
              </a:rPr>
              <a:t>al.</a:t>
            </a:r>
          </a:p>
          <a:p>
            <a:pPr marL="59690" algn="ctr">
              <a:lnSpc>
                <a:spcPts val="2310"/>
              </a:lnSpc>
            </a:pPr>
            <a:r>
              <a:rPr sz="1950" i="1" spc="5" dirty="0">
                <a:latin typeface="Georgia"/>
                <a:cs typeface="Georgia"/>
              </a:rPr>
              <a:t>NAR</a:t>
            </a:r>
            <a:r>
              <a:rPr sz="1950" i="1" spc="-10" dirty="0">
                <a:latin typeface="Georgia"/>
                <a:cs typeface="Georgia"/>
              </a:rPr>
              <a:t> </a:t>
            </a:r>
            <a:r>
              <a:rPr sz="1950" dirty="0">
                <a:latin typeface="Georgia"/>
                <a:cs typeface="Georgia"/>
              </a:rPr>
              <a:t>(2014)</a:t>
            </a:r>
          </a:p>
        </p:txBody>
      </p:sp>
      <p:sp>
        <p:nvSpPr>
          <p:cNvPr id="10" name="object 10"/>
          <p:cNvSpPr/>
          <p:nvPr/>
        </p:nvSpPr>
        <p:spPr>
          <a:xfrm>
            <a:off x="4992019" y="3283091"/>
            <a:ext cx="3440633" cy="1994003"/>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048262" y="1222540"/>
            <a:ext cx="2908935" cy="604520"/>
          </a:xfrm>
          <a:prstGeom prst="rect">
            <a:avLst/>
          </a:prstGeom>
        </p:spPr>
        <p:txBody>
          <a:bodyPr vert="horz" wrap="square" lIns="0" tIns="12700" rIns="0" bIns="0" rtlCol="0">
            <a:spAutoFit/>
          </a:bodyPr>
          <a:lstStyle/>
          <a:p>
            <a:pPr marL="12700">
              <a:lnSpc>
                <a:spcPct val="100000"/>
              </a:lnSpc>
              <a:spcBef>
                <a:spcPts val="100"/>
              </a:spcBef>
            </a:pPr>
            <a:r>
              <a:rPr sz="3800" dirty="0"/>
              <a:t>16S</a:t>
            </a:r>
            <a:r>
              <a:rPr sz="3800" spc="-55" dirty="0"/>
              <a:t> </a:t>
            </a:r>
            <a:r>
              <a:rPr sz="3800" spc="-5" dirty="0"/>
              <a:t>databases</a:t>
            </a:r>
            <a:endParaRPr sz="3800" dirty="0"/>
          </a:p>
        </p:txBody>
      </p:sp>
      <p:pic>
        <p:nvPicPr>
          <p:cNvPr id="2050" name="Picture 2" descr="EzBioCloud Help center – EzBioCloud Help center">
            <a:extLst>
              <a:ext uri="{FF2B5EF4-FFF2-40B4-BE49-F238E27FC236}">
                <a16:creationId xmlns:a16="http://schemas.microsoft.com/office/drawing/2014/main" id="{EF547884-A465-D744-8665-ACA5973BF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6600" y="3429000"/>
            <a:ext cx="1883411" cy="18834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EA4D08B-BA11-7E46-B28A-B1D36BDFC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4291" y="1886966"/>
            <a:ext cx="7243419" cy="1662088"/>
          </a:xfrm>
          <a:prstGeom prst="rect">
            <a:avLst/>
          </a:prstGeom>
          <a:ln w="19050">
            <a:solidFill>
              <a:schemeClr val="tx1"/>
            </a:solidFill>
          </a:ln>
        </p:spPr>
      </p:pic>
      <p:sp>
        <p:nvSpPr>
          <p:cNvPr id="14" name="object 3">
            <a:extLst>
              <a:ext uri="{FF2B5EF4-FFF2-40B4-BE49-F238E27FC236}">
                <a16:creationId xmlns:a16="http://schemas.microsoft.com/office/drawing/2014/main" id="{A7C440B5-56D3-254E-8559-65A79DD57A72}"/>
              </a:ext>
            </a:extLst>
          </p:cNvPr>
          <p:cNvSpPr txBox="1"/>
          <p:nvPr/>
        </p:nvSpPr>
        <p:spPr>
          <a:xfrm>
            <a:off x="9474200" y="4669778"/>
            <a:ext cx="2675255" cy="1132361"/>
          </a:xfrm>
          <a:prstGeom prst="rect">
            <a:avLst/>
          </a:prstGeom>
        </p:spPr>
        <p:txBody>
          <a:bodyPr vert="horz" wrap="square" lIns="0" tIns="16510" rIns="0" bIns="0" rtlCol="0">
            <a:spAutoFit/>
          </a:bodyPr>
          <a:lstStyle/>
          <a:p>
            <a:pPr algn="ctr">
              <a:lnSpc>
                <a:spcPts val="2915"/>
              </a:lnSpc>
              <a:spcBef>
                <a:spcPts val="130"/>
              </a:spcBef>
            </a:pPr>
            <a:r>
              <a:rPr lang="de-CH" sz="2450" spc="10" dirty="0" err="1">
                <a:latin typeface="Georgia"/>
                <a:cs typeface="Georgia"/>
              </a:rPr>
              <a:t>EzBioCloud</a:t>
            </a:r>
            <a:r>
              <a:rPr sz="2450" spc="10" dirty="0">
                <a:latin typeface="Georgia"/>
                <a:cs typeface="Georgia"/>
              </a:rPr>
              <a:t>: </a:t>
            </a:r>
            <a:r>
              <a:rPr lang="de-CH" sz="2450" spc="10" dirty="0">
                <a:latin typeface="Georgia"/>
                <a:cs typeface="Georgia"/>
              </a:rPr>
              <a:t>Yoon</a:t>
            </a:r>
            <a:r>
              <a:rPr sz="2450" spc="10" dirty="0">
                <a:latin typeface="Georgia"/>
                <a:cs typeface="Georgia"/>
              </a:rPr>
              <a:t> </a:t>
            </a:r>
            <a:r>
              <a:rPr sz="2450" spc="5" dirty="0">
                <a:latin typeface="Georgia"/>
                <a:cs typeface="Georgia"/>
              </a:rPr>
              <a:t>et</a:t>
            </a:r>
            <a:r>
              <a:rPr sz="2450" spc="-65" dirty="0">
                <a:latin typeface="Georgia"/>
                <a:cs typeface="Georgia"/>
              </a:rPr>
              <a:t> </a:t>
            </a:r>
            <a:r>
              <a:rPr sz="2450" spc="10" dirty="0">
                <a:latin typeface="Georgia"/>
                <a:cs typeface="Georgia"/>
              </a:rPr>
              <a:t>al.</a:t>
            </a:r>
            <a:endParaRPr sz="2450" dirty="0">
              <a:latin typeface="Georgia"/>
              <a:cs typeface="Georgia"/>
            </a:endParaRPr>
          </a:p>
          <a:p>
            <a:pPr marL="75565" algn="ctr">
              <a:lnSpc>
                <a:spcPts val="2915"/>
              </a:lnSpc>
            </a:pPr>
            <a:r>
              <a:rPr lang="de-CH" sz="2450" i="1" spc="20" dirty="0" err="1">
                <a:latin typeface="Georgia"/>
                <a:cs typeface="Georgia"/>
              </a:rPr>
              <a:t>PubMed</a:t>
            </a:r>
            <a:r>
              <a:rPr sz="2450" i="1" spc="-10" dirty="0">
                <a:latin typeface="Georgia"/>
                <a:cs typeface="Georgia"/>
              </a:rPr>
              <a:t> </a:t>
            </a:r>
            <a:r>
              <a:rPr sz="2450" spc="10" dirty="0">
                <a:latin typeface="Georgia"/>
                <a:cs typeface="Georgia"/>
              </a:rPr>
              <a:t>(201</a:t>
            </a:r>
            <a:r>
              <a:rPr lang="de-CH" sz="2450" spc="10" dirty="0">
                <a:latin typeface="Georgia"/>
                <a:cs typeface="Georgia"/>
              </a:rPr>
              <a:t>7</a:t>
            </a:r>
            <a:r>
              <a:rPr sz="2450" spc="10" dirty="0">
                <a:latin typeface="Georgia"/>
                <a:cs typeface="Georgia"/>
              </a:rPr>
              <a:t>)</a:t>
            </a:r>
            <a:endParaRPr sz="2450" dirty="0">
              <a:latin typeface="Georgia"/>
              <a:cs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7119" y="2114067"/>
            <a:ext cx="6228783" cy="26620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199989" y="1247305"/>
            <a:ext cx="2605405" cy="543560"/>
          </a:xfrm>
          <a:prstGeom prst="rect">
            <a:avLst/>
          </a:prstGeom>
        </p:spPr>
        <p:txBody>
          <a:bodyPr vert="horz" wrap="square" lIns="0" tIns="12700" rIns="0" bIns="0" rtlCol="0">
            <a:spAutoFit/>
          </a:bodyPr>
          <a:lstStyle/>
          <a:p>
            <a:pPr marL="12700">
              <a:lnSpc>
                <a:spcPct val="100000"/>
              </a:lnSpc>
              <a:spcBef>
                <a:spcPts val="100"/>
              </a:spcBef>
            </a:pPr>
            <a:r>
              <a:rPr dirty="0"/>
              <a:t>16S</a:t>
            </a:r>
            <a:r>
              <a:rPr spc="-55" dirty="0"/>
              <a:t> </a:t>
            </a:r>
            <a:r>
              <a:rPr spc="-5" dirty="0"/>
              <a:t>databases</a:t>
            </a:r>
          </a:p>
        </p:txBody>
      </p:sp>
      <p:sp>
        <p:nvSpPr>
          <p:cNvPr id="5" name="object 5"/>
          <p:cNvSpPr/>
          <p:nvPr/>
        </p:nvSpPr>
        <p:spPr>
          <a:xfrm>
            <a:off x="6398895" y="1965032"/>
            <a:ext cx="6605905" cy="310798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60152" y="6445787"/>
            <a:ext cx="6252833" cy="294302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6897459" y="5073014"/>
            <a:ext cx="128270" cy="1044575"/>
          </a:xfrm>
          <a:prstGeom prst="rect">
            <a:avLst/>
          </a:prstGeom>
        </p:spPr>
        <p:txBody>
          <a:bodyPr vert="horz" wrap="square" lIns="0" tIns="171450" rIns="0" bIns="0" rtlCol="0">
            <a:spAutoFit/>
          </a:bodyPr>
          <a:lstStyle/>
          <a:p>
            <a:pPr marL="12700">
              <a:lnSpc>
                <a:spcPct val="100000"/>
              </a:lnSpc>
              <a:spcBef>
                <a:spcPts val="1350"/>
              </a:spcBef>
            </a:pPr>
            <a:r>
              <a:rPr sz="2300" dirty="0">
                <a:latin typeface="Times New Roman"/>
                <a:cs typeface="Times New Roman"/>
              </a:rPr>
              <a:t>•</a:t>
            </a:r>
          </a:p>
          <a:p>
            <a:pPr marL="12700">
              <a:lnSpc>
                <a:spcPct val="100000"/>
              </a:lnSpc>
              <a:spcBef>
                <a:spcPts val="1255"/>
              </a:spcBef>
            </a:pPr>
            <a:r>
              <a:rPr sz="2300" dirty="0">
                <a:latin typeface="Times New Roman"/>
                <a:cs typeface="Times New Roman"/>
              </a:rPr>
              <a:t>•</a:t>
            </a:r>
          </a:p>
        </p:txBody>
      </p:sp>
      <p:sp>
        <p:nvSpPr>
          <p:cNvPr id="8" name="object 8"/>
          <p:cNvSpPr txBox="1"/>
          <p:nvPr/>
        </p:nvSpPr>
        <p:spPr>
          <a:xfrm>
            <a:off x="6897459" y="5083604"/>
            <a:ext cx="6169025" cy="3556936"/>
          </a:xfrm>
          <a:prstGeom prst="rect">
            <a:avLst/>
          </a:prstGeom>
        </p:spPr>
        <p:txBody>
          <a:bodyPr vert="horz" wrap="square" lIns="0" tIns="12700" rIns="0" bIns="0" rtlCol="0">
            <a:spAutoFit/>
          </a:bodyPr>
          <a:lstStyle/>
          <a:p>
            <a:pPr marL="554355" marR="415290">
              <a:lnSpc>
                <a:spcPct val="145400"/>
              </a:lnSpc>
              <a:spcBef>
                <a:spcPts val="100"/>
              </a:spcBef>
              <a:tabLst>
                <a:tab pos="2324100" algn="l"/>
              </a:tabLst>
            </a:pPr>
            <a:r>
              <a:rPr sz="2300" dirty="0">
                <a:latin typeface="Arial"/>
                <a:cs typeface="Arial"/>
              </a:rPr>
              <a:t>Silva least biased and more </a:t>
            </a:r>
            <a:r>
              <a:rPr sz="2300" spc="-5" dirty="0">
                <a:latin typeface="Arial"/>
                <a:cs typeface="Arial"/>
              </a:rPr>
              <a:t>complete</a:t>
            </a:r>
            <a:r>
              <a:rPr lang="fr-CH" sz="2300" spc="-5" dirty="0">
                <a:latin typeface="Arial"/>
                <a:cs typeface="Arial"/>
              </a:rPr>
              <a:t> </a:t>
            </a:r>
          </a:p>
          <a:p>
            <a:pPr marL="554355" marR="415290">
              <a:lnSpc>
                <a:spcPct val="145400"/>
              </a:lnSpc>
              <a:spcBef>
                <a:spcPts val="100"/>
              </a:spcBef>
              <a:tabLst>
                <a:tab pos="2324100" algn="l"/>
              </a:tabLst>
            </a:pPr>
            <a:r>
              <a:rPr sz="2300" spc="-5" dirty="0" err="1">
                <a:latin typeface="Arial"/>
                <a:cs typeface="Arial"/>
              </a:rPr>
              <a:t>Greengenes</a:t>
            </a:r>
            <a:r>
              <a:rPr lang="fr-CH" sz="2300" spc="-5" dirty="0">
                <a:latin typeface="Arial"/>
                <a:cs typeface="Arial"/>
              </a:rPr>
              <a:t> </a:t>
            </a:r>
            <a:r>
              <a:rPr sz="2300" dirty="0">
                <a:latin typeface="Arial"/>
                <a:cs typeface="Arial"/>
              </a:rPr>
              <a:t>and RDP </a:t>
            </a:r>
            <a:r>
              <a:rPr sz="2300" spc="-5" dirty="0">
                <a:latin typeface="Arial"/>
                <a:cs typeface="Arial"/>
              </a:rPr>
              <a:t>selective</a:t>
            </a:r>
            <a:r>
              <a:rPr sz="2300" spc="-105" dirty="0">
                <a:latin typeface="Arial"/>
                <a:cs typeface="Arial"/>
              </a:rPr>
              <a:t> </a:t>
            </a:r>
            <a:r>
              <a:rPr sz="2300" dirty="0">
                <a:latin typeface="Arial"/>
                <a:cs typeface="Arial"/>
              </a:rPr>
              <a:t>against  </a:t>
            </a:r>
            <a:r>
              <a:rPr sz="2300" spc="-5" dirty="0">
                <a:latin typeface="Arial"/>
                <a:cs typeface="Arial"/>
              </a:rPr>
              <a:t>certain </a:t>
            </a:r>
            <a:r>
              <a:rPr sz="2300" dirty="0">
                <a:latin typeface="Arial"/>
                <a:cs typeface="Arial"/>
              </a:rPr>
              <a:t>branches</a:t>
            </a:r>
          </a:p>
          <a:p>
            <a:pPr marL="554355" marR="5080" indent="-542290">
              <a:lnSpc>
                <a:spcPct val="145400"/>
              </a:lnSpc>
              <a:buFont typeface="Times New Roman"/>
              <a:buChar char="•"/>
              <a:tabLst>
                <a:tab pos="554355" algn="l"/>
                <a:tab pos="554990" algn="l"/>
              </a:tabLst>
            </a:pPr>
            <a:r>
              <a:rPr lang="en-GB" sz="2300" dirty="0">
                <a:latin typeface="Arial" panose="020B0604020202020204" pitchFamily="34" charset="0"/>
                <a:cs typeface="Arial" panose="020B0604020202020204" pitchFamily="34" charset="0"/>
              </a:rPr>
              <a:t>RDP based on International Nucleotide Sequence Database Collaboration (INSDC) database – Fungi, </a:t>
            </a:r>
            <a:r>
              <a:rPr lang="en-GB" sz="2300" dirty="0" err="1">
                <a:latin typeface="Arial" panose="020B0604020202020204" pitchFamily="34" charset="0"/>
                <a:cs typeface="Arial" panose="020B0604020202020204" pitchFamily="34" charset="0"/>
              </a:rPr>
              <a:t>Archea</a:t>
            </a:r>
            <a:r>
              <a:rPr lang="en-GB" sz="2300" dirty="0">
                <a:latin typeface="Arial" panose="020B0604020202020204" pitchFamily="34" charset="0"/>
                <a:cs typeface="Arial" panose="020B0604020202020204" pitchFamily="34" charset="0"/>
              </a:rPr>
              <a:t>, Bacteria</a:t>
            </a:r>
            <a:endParaRPr sz="23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dirty="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988815"/>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370293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1814891"/>
            <a:ext cx="5640705" cy="1133475"/>
          </a:xfrm>
          <a:prstGeom prst="rect">
            <a:avLst/>
          </a:prstGeom>
          <a:solidFill>
            <a:srgbClr val="FFBAEE"/>
          </a:solidFill>
          <a:ln w="63500">
            <a:solidFill>
              <a:srgbClr val="000000"/>
            </a:solidFill>
          </a:ln>
        </p:spPr>
        <p:txBody>
          <a:bodyPr vert="horz" wrap="square" lIns="0" tIns="92075" rIns="0" bIns="0" rtlCol="0">
            <a:spAutoFit/>
          </a:bodyPr>
          <a:lstStyle/>
          <a:p>
            <a:pPr marL="1163320" marR="615315" indent="-541020">
              <a:lnSpc>
                <a:spcPts val="3700"/>
              </a:lnSpc>
              <a:spcBef>
                <a:spcPts val="725"/>
              </a:spcBef>
            </a:pPr>
            <a:r>
              <a:rPr sz="3100" b="0" u="none" spc="-5" dirty="0">
                <a:latin typeface="Times New Roman"/>
                <a:cs typeface="Times New Roman"/>
              </a:rPr>
              <a:t>Estimate error rates if mock  community</a:t>
            </a:r>
            <a:r>
              <a:rPr sz="3100" b="0" u="none" spc="-10" dirty="0">
                <a:latin typeface="Times New Roman"/>
                <a:cs typeface="Times New Roman"/>
              </a:rPr>
              <a:t> </a:t>
            </a:r>
            <a:r>
              <a:rPr sz="3100" b="0" u="none" spc="-5" dirty="0">
                <a:latin typeface="Times New Roman"/>
                <a:cs typeface="Times New Roman"/>
              </a:rPr>
              <a:t>available</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68106" y="3810000"/>
            <a:ext cx="10268585" cy="3695884"/>
          </a:xfrm>
          <a:prstGeom prst="rect">
            <a:avLst/>
          </a:prstGeom>
        </p:spPr>
        <p:txBody>
          <a:bodyPr vert="horz" wrap="square" lIns="0" tIns="12700" rIns="0" bIns="0" rtlCol="0">
            <a:spAutoFit/>
          </a:bodyPr>
          <a:lstStyle/>
          <a:p>
            <a:pPr marL="609600" indent="-571500">
              <a:spcBef>
                <a:spcPts val="100"/>
              </a:spcBef>
              <a:buSzPct val="144230"/>
              <a:buFont typeface="Arial" panose="020B0604020202020204" pitchFamily="34" charset="0"/>
              <a:buChar char="•"/>
              <a:tabLst>
                <a:tab pos="371475" algn="l"/>
              </a:tabLst>
            </a:pPr>
            <a:r>
              <a:rPr sz="3600" spc="-5" dirty="0">
                <a:cs typeface="Arial"/>
              </a:rPr>
              <a:t>Do </a:t>
            </a:r>
            <a:r>
              <a:rPr sz="3600" spc="-50" dirty="0">
                <a:cs typeface="Arial"/>
              </a:rPr>
              <a:t>I </a:t>
            </a:r>
            <a:r>
              <a:rPr sz="3600" spc="-25" dirty="0">
                <a:cs typeface="Arial"/>
              </a:rPr>
              <a:t>have </a:t>
            </a:r>
            <a:r>
              <a:rPr sz="3600" spc="-50" dirty="0">
                <a:cs typeface="Arial"/>
              </a:rPr>
              <a:t>a </a:t>
            </a:r>
            <a:r>
              <a:rPr sz="3600" spc="25" dirty="0">
                <a:cs typeface="Arial"/>
              </a:rPr>
              <a:t>group </a:t>
            </a:r>
            <a:r>
              <a:rPr sz="3600" spc="35" dirty="0">
                <a:cs typeface="Arial"/>
              </a:rPr>
              <a:t>truth</a:t>
            </a:r>
            <a:r>
              <a:rPr sz="3600" spc="100" dirty="0">
                <a:cs typeface="Arial"/>
              </a:rPr>
              <a:t> </a:t>
            </a:r>
            <a:r>
              <a:rPr sz="3600" spc="-15" dirty="0">
                <a:cs typeface="Arial"/>
              </a:rPr>
              <a:t>available?</a:t>
            </a:r>
            <a:endParaRPr sz="3600" dirty="0">
              <a:cs typeface="Arial"/>
            </a:endParaRPr>
          </a:p>
          <a:p>
            <a:pPr marL="609600" indent="-571500">
              <a:spcBef>
                <a:spcPts val="705"/>
              </a:spcBef>
              <a:buSzPct val="144230"/>
              <a:buFont typeface="Arial" panose="020B0604020202020204" pitchFamily="34" charset="0"/>
              <a:buChar char="•"/>
              <a:tabLst>
                <a:tab pos="371475" algn="l"/>
              </a:tabLst>
            </a:pPr>
            <a:r>
              <a:rPr sz="3600" spc="-5" dirty="0">
                <a:cs typeface="Arial"/>
              </a:rPr>
              <a:t>Do </a:t>
            </a:r>
            <a:r>
              <a:rPr sz="3600" spc="-50" dirty="0">
                <a:cs typeface="Arial"/>
              </a:rPr>
              <a:t>I </a:t>
            </a:r>
            <a:r>
              <a:rPr sz="3600" spc="-5" dirty="0">
                <a:cs typeface="Arial"/>
              </a:rPr>
              <a:t>need</a:t>
            </a:r>
            <a:r>
              <a:rPr sz="3600" spc="50" dirty="0">
                <a:cs typeface="Arial"/>
              </a:rPr>
              <a:t> </a:t>
            </a:r>
            <a:r>
              <a:rPr sz="3600" spc="30" dirty="0">
                <a:cs typeface="Arial"/>
              </a:rPr>
              <a:t>it?</a:t>
            </a:r>
            <a:endParaRPr sz="3600" dirty="0">
              <a:cs typeface="Arial"/>
            </a:endParaRPr>
          </a:p>
          <a:p>
            <a:pPr marL="609600" indent="-571500">
              <a:spcBef>
                <a:spcPts val="705"/>
              </a:spcBef>
              <a:buSzPct val="144230"/>
              <a:buFont typeface="Arial" panose="020B0604020202020204" pitchFamily="34" charset="0"/>
              <a:buChar char="•"/>
              <a:tabLst>
                <a:tab pos="371475" algn="l"/>
              </a:tabLst>
            </a:pPr>
            <a:r>
              <a:rPr sz="3600" spc="45" dirty="0">
                <a:cs typeface="Arial"/>
              </a:rPr>
              <a:t>How </a:t>
            </a:r>
            <a:r>
              <a:rPr sz="3600" spc="-15" dirty="0">
                <a:cs typeface="Arial"/>
              </a:rPr>
              <a:t>reliable </a:t>
            </a:r>
            <a:r>
              <a:rPr sz="3600" spc="15" dirty="0">
                <a:cs typeface="Arial"/>
              </a:rPr>
              <a:t>the </a:t>
            </a:r>
            <a:r>
              <a:rPr sz="3600" dirty="0">
                <a:cs typeface="Arial"/>
              </a:rPr>
              <a:t>sequences</a:t>
            </a:r>
            <a:r>
              <a:rPr sz="3600" spc="-50" dirty="0">
                <a:cs typeface="Arial"/>
              </a:rPr>
              <a:t> </a:t>
            </a:r>
            <a:r>
              <a:rPr sz="3600" spc="-40" dirty="0">
                <a:cs typeface="Arial"/>
              </a:rPr>
              <a:t>are?</a:t>
            </a:r>
            <a:endParaRPr sz="3600" dirty="0">
              <a:cs typeface="Arial"/>
            </a:endParaRPr>
          </a:p>
          <a:p>
            <a:pPr marL="609600" indent="-571500">
              <a:spcBef>
                <a:spcPts val="705"/>
              </a:spcBef>
              <a:buSzPct val="144230"/>
              <a:buFont typeface="Arial" panose="020B0604020202020204" pitchFamily="34" charset="0"/>
              <a:buChar char="•"/>
              <a:tabLst>
                <a:tab pos="371475" algn="l"/>
              </a:tabLst>
            </a:pPr>
            <a:r>
              <a:rPr sz="3600" dirty="0">
                <a:cs typeface="Arial"/>
              </a:rPr>
              <a:t>What </a:t>
            </a:r>
            <a:r>
              <a:rPr sz="3600" spc="-5" dirty="0">
                <a:cs typeface="Arial"/>
              </a:rPr>
              <a:t>is </a:t>
            </a:r>
            <a:r>
              <a:rPr sz="3600" spc="15" dirty="0">
                <a:cs typeface="Arial"/>
              </a:rPr>
              <a:t>the </a:t>
            </a:r>
            <a:r>
              <a:rPr sz="3600" spc="-15" dirty="0">
                <a:cs typeface="Arial"/>
              </a:rPr>
              <a:t>error </a:t>
            </a:r>
            <a:r>
              <a:rPr sz="3600" spc="-5" dirty="0">
                <a:cs typeface="Arial"/>
              </a:rPr>
              <a:t>rate </a:t>
            </a:r>
            <a:r>
              <a:rPr sz="3600" spc="45" dirty="0">
                <a:cs typeface="Arial"/>
              </a:rPr>
              <a:t>of </a:t>
            </a:r>
            <a:r>
              <a:rPr sz="3600" spc="25" dirty="0">
                <a:cs typeface="Arial"/>
              </a:rPr>
              <a:t>my</a:t>
            </a:r>
            <a:r>
              <a:rPr sz="3600" spc="-40" dirty="0">
                <a:cs typeface="Arial"/>
              </a:rPr>
              <a:t> </a:t>
            </a:r>
            <a:r>
              <a:rPr sz="3600" spc="15" dirty="0">
                <a:cs typeface="Arial"/>
              </a:rPr>
              <a:t>data?</a:t>
            </a:r>
            <a:endParaRPr sz="3600" dirty="0">
              <a:cs typeface="Arial"/>
            </a:endParaRPr>
          </a:p>
          <a:p>
            <a:pPr marL="609600" indent="-571500">
              <a:spcBef>
                <a:spcPts val="705"/>
              </a:spcBef>
              <a:buSzPct val="144230"/>
              <a:buFont typeface="Arial" panose="020B0604020202020204" pitchFamily="34" charset="0"/>
              <a:buChar char="•"/>
              <a:tabLst>
                <a:tab pos="371475" algn="l"/>
              </a:tabLst>
            </a:pPr>
            <a:r>
              <a:rPr sz="3600" dirty="0">
                <a:cs typeface="Arial"/>
              </a:rPr>
              <a:t>What </a:t>
            </a:r>
            <a:r>
              <a:rPr sz="3600" spc="-5" dirty="0">
                <a:cs typeface="Arial"/>
              </a:rPr>
              <a:t>rank </a:t>
            </a:r>
            <a:r>
              <a:rPr sz="3600" spc="45" dirty="0">
                <a:cs typeface="Arial"/>
              </a:rPr>
              <a:t>would </a:t>
            </a:r>
            <a:r>
              <a:rPr sz="3600" spc="20" dirty="0">
                <a:cs typeface="Arial"/>
              </a:rPr>
              <a:t>be </a:t>
            </a:r>
            <a:r>
              <a:rPr sz="3600" spc="-15" dirty="0">
                <a:cs typeface="Arial"/>
              </a:rPr>
              <a:t>reasonable </a:t>
            </a:r>
            <a:r>
              <a:rPr sz="3600" spc="70" dirty="0">
                <a:cs typeface="Arial"/>
              </a:rPr>
              <a:t>to </a:t>
            </a:r>
            <a:r>
              <a:rPr sz="3600" spc="-10" dirty="0">
                <a:cs typeface="Arial"/>
              </a:rPr>
              <a:t>achieve </a:t>
            </a:r>
            <a:r>
              <a:rPr sz="3600" spc="45" dirty="0">
                <a:cs typeface="Arial"/>
              </a:rPr>
              <a:t>with </a:t>
            </a:r>
            <a:r>
              <a:rPr sz="3600" spc="20" dirty="0">
                <a:cs typeface="Arial"/>
              </a:rPr>
              <a:t>such </a:t>
            </a:r>
            <a:r>
              <a:rPr sz="3600" spc="-30" dirty="0">
                <a:cs typeface="Arial"/>
              </a:rPr>
              <a:t>an </a:t>
            </a:r>
            <a:r>
              <a:rPr sz="3600" spc="-15" dirty="0">
                <a:cs typeface="Arial"/>
              </a:rPr>
              <a:t>error</a:t>
            </a:r>
            <a:r>
              <a:rPr sz="3600" spc="-70" dirty="0">
                <a:cs typeface="Arial"/>
              </a:rPr>
              <a:t> </a:t>
            </a:r>
            <a:r>
              <a:rPr sz="3600" spc="-5" dirty="0">
                <a:cs typeface="Arial"/>
              </a:rPr>
              <a:t>rate?</a:t>
            </a:r>
            <a:endParaRPr sz="3600" dirty="0">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1044593"/>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258151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46" y="1921357"/>
            <a:ext cx="5640705" cy="663575"/>
          </a:xfrm>
          <a:prstGeom prst="rect">
            <a:avLst/>
          </a:prstGeom>
          <a:solidFill>
            <a:srgbClr val="FFBAEE"/>
          </a:solidFill>
          <a:ln w="63500">
            <a:solidFill>
              <a:srgbClr val="000000"/>
            </a:solidFill>
          </a:ln>
        </p:spPr>
        <p:txBody>
          <a:bodyPr vert="horz" wrap="square" lIns="0" tIns="74295" rIns="0" bIns="0" rtlCol="0">
            <a:spAutoFit/>
          </a:bodyPr>
          <a:lstStyle/>
          <a:p>
            <a:pPr marL="162560">
              <a:lnSpc>
                <a:spcPct val="100000"/>
              </a:lnSpc>
              <a:spcBef>
                <a:spcPts val="585"/>
              </a:spcBef>
            </a:pPr>
            <a:r>
              <a:rPr sz="3100" b="0" u="none" spc="-5" dirty="0">
                <a:latin typeface="Times New Roman"/>
                <a:cs typeface="Times New Roman"/>
              </a:rPr>
              <a:t>Estimate community</a:t>
            </a:r>
            <a:r>
              <a:rPr sz="3100" b="0" u="none" spc="-25" dirty="0">
                <a:latin typeface="Times New Roman"/>
                <a:cs typeface="Times New Roman"/>
              </a:rPr>
              <a:t> </a:t>
            </a:r>
            <a:r>
              <a:rPr sz="3100" b="0" u="none" spc="-5" dirty="0">
                <a:latin typeface="Times New Roman"/>
                <a:cs typeface="Times New Roman"/>
              </a:rPr>
              <a:t>composition</a:t>
            </a:r>
            <a:endParaRPr sz="31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68400" y="3714803"/>
            <a:ext cx="8822474" cy="3141886"/>
          </a:xfrm>
          <a:prstGeom prst="rect">
            <a:avLst/>
          </a:prstGeom>
        </p:spPr>
        <p:txBody>
          <a:bodyPr vert="horz" wrap="square" lIns="0" tIns="12700" rIns="0" bIns="0" rtlCol="0">
            <a:spAutoFit/>
          </a:bodyPr>
          <a:lstStyle/>
          <a:p>
            <a:pPr marL="584200" indent="-571500">
              <a:lnSpc>
                <a:spcPct val="100000"/>
              </a:lnSpc>
              <a:spcBef>
                <a:spcPts val="705"/>
              </a:spcBef>
              <a:buSzPct val="144444"/>
              <a:buFont typeface="Arial" panose="020B0604020202020204" pitchFamily="34" charset="0"/>
              <a:buChar char="•"/>
              <a:tabLst>
                <a:tab pos="346075" algn="l"/>
              </a:tabLst>
            </a:pPr>
            <a:r>
              <a:rPr sz="3600" spc="10" dirty="0">
                <a:latin typeface="Calibri" panose="020F0502020204030204" pitchFamily="34" charset="0"/>
                <a:cs typeface="Calibri" panose="020F0502020204030204" pitchFamily="34" charset="0"/>
              </a:rPr>
              <a:t>Which</a:t>
            </a:r>
            <a:r>
              <a:rPr sz="3600" spc="-5" dirty="0">
                <a:latin typeface="Calibri" panose="020F0502020204030204" pitchFamily="34" charset="0"/>
                <a:cs typeface="Calibri" panose="020F0502020204030204" pitchFamily="34" charset="0"/>
              </a:rPr>
              <a:t> </a:t>
            </a:r>
            <a:r>
              <a:rPr sz="3600" spc="35" dirty="0">
                <a:latin typeface="Calibri" panose="020F0502020204030204" pitchFamily="34" charset="0"/>
                <a:cs typeface="Calibri" panose="020F0502020204030204" pitchFamily="34" charset="0"/>
              </a:rPr>
              <a:t>tool?</a:t>
            </a:r>
            <a:endParaRPr sz="3600" dirty="0">
              <a:latin typeface="Calibri" panose="020F0502020204030204" pitchFamily="34" charset="0"/>
              <a:cs typeface="Calibri" panose="020F0502020204030204" pitchFamily="34" charset="0"/>
            </a:endParaRPr>
          </a:p>
          <a:p>
            <a:pPr marL="584200" indent="-571500">
              <a:lnSpc>
                <a:spcPct val="100000"/>
              </a:lnSpc>
              <a:spcBef>
                <a:spcPts val="705"/>
              </a:spcBef>
              <a:buSzPct val="144444"/>
              <a:buFont typeface="Arial" panose="020B0604020202020204" pitchFamily="34" charset="0"/>
              <a:buChar char="•"/>
              <a:tabLst>
                <a:tab pos="346075" algn="l"/>
              </a:tabLst>
            </a:pPr>
            <a:r>
              <a:rPr sz="3600" spc="10" dirty="0">
                <a:latin typeface="Calibri" panose="020F0502020204030204" pitchFamily="34" charset="0"/>
                <a:cs typeface="Calibri" panose="020F0502020204030204" pitchFamily="34" charset="0"/>
              </a:rPr>
              <a:t>Which </a:t>
            </a:r>
            <a:r>
              <a:rPr sz="3600" spc="15" dirty="0">
                <a:latin typeface="Calibri" panose="020F0502020204030204" pitchFamily="34" charset="0"/>
                <a:cs typeface="Calibri" panose="020F0502020204030204" pitchFamily="34" charset="0"/>
              </a:rPr>
              <a:t>filtering </a:t>
            </a:r>
            <a:r>
              <a:rPr sz="3600" spc="20" dirty="0">
                <a:latin typeface="Calibri" panose="020F0502020204030204" pitchFamily="34" charset="0"/>
                <a:cs typeface="Calibri" panose="020F0502020204030204" pitchFamily="34" charset="0"/>
              </a:rPr>
              <a:t>on </a:t>
            </a:r>
            <a:r>
              <a:rPr sz="3600" spc="15" dirty="0">
                <a:latin typeface="Calibri" panose="020F0502020204030204" pitchFamily="34" charset="0"/>
                <a:cs typeface="Calibri" panose="020F0502020204030204" pitchFamily="34" charset="0"/>
              </a:rPr>
              <a:t>the abundance</a:t>
            </a:r>
            <a:r>
              <a:rPr sz="3600" spc="-85" dirty="0">
                <a:latin typeface="Calibri" panose="020F0502020204030204" pitchFamily="34" charset="0"/>
                <a:cs typeface="Calibri" panose="020F0502020204030204" pitchFamily="34" charset="0"/>
              </a:rPr>
              <a:t> </a:t>
            </a:r>
            <a:r>
              <a:rPr sz="3600" spc="15" dirty="0">
                <a:latin typeface="Calibri" panose="020F0502020204030204" pitchFamily="34" charset="0"/>
                <a:cs typeface="Calibri" panose="020F0502020204030204" pitchFamily="34" charset="0"/>
              </a:rPr>
              <a:t>data?</a:t>
            </a:r>
            <a:endParaRPr sz="3600" dirty="0">
              <a:latin typeface="Calibri" panose="020F0502020204030204" pitchFamily="34" charset="0"/>
              <a:cs typeface="Calibri" panose="020F0502020204030204" pitchFamily="34" charset="0"/>
            </a:endParaRPr>
          </a:p>
          <a:p>
            <a:pPr marL="584200" indent="-571500">
              <a:lnSpc>
                <a:spcPct val="100000"/>
              </a:lnSpc>
              <a:spcBef>
                <a:spcPts val="705"/>
              </a:spcBef>
              <a:buSzPct val="144444"/>
              <a:buFont typeface="Arial" panose="020B0604020202020204" pitchFamily="34" charset="0"/>
              <a:buChar char="•"/>
              <a:tabLst>
                <a:tab pos="346075" algn="l"/>
              </a:tabLst>
            </a:pPr>
            <a:r>
              <a:rPr sz="3600" spc="-30" dirty="0">
                <a:latin typeface="Calibri" panose="020F0502020204030204" pitchFamily="34" charset="0"/>
                <a:cs typeface="Calibri" panose="020F0502020204030204" pitchFamily="34" charset="0"/>
              </a:rPr>
              <a:t>Is </a:t>
            </a:r>
            <a:r>
              <a:rPr sz="3600" spc="25" dirty="0">
                <a:latin typeface="Calibri" panose="020F0502020204030204" pitchFamily="34" charset="0"/>
                <a:cs typeface="Calibri" panose="020F0502020204030204" pitchFamily="34" charset="0"/>
              </a:rPr>
              <a:t>my </a:t>
            </a:r>
            <a:r>
              <a:rPr sz="3600" spc="35" dirty="0">
                <a:latin typeface="Calibri" panose="020F0502020204030204" pitchFamily="34" charset="0"/>
                <a:cs typeface="Calibri" panose="020F0502020204030204" pitchFamily="34" charset="0"/>
              </a:rPr>
              <a:t>community</a:t>
            </a:r>
            <a:r>
              <a:rPr sz="3600" dirty="0">
                <a:latin typeface="Calibri" panose="020F0502020204030204" pitchFamily="34" charset="0"/>
                <a:cs typeface="Calibri" panose="020F0502020204030204" pitchFamily="34" charset="0"/>
              </a:rPr>
              <a:t> </a:t>
            </a:r>
            <a:r>
              <a:rPr sz="3600" spc="30" dirty="0">
                <a:latin typeface="Calibri" panose="020F0502020204030204" pitchFamily="34" charset="0"/>
                <a:cs typeface="Calibri" panose="020F0502020204030204" pitchFamily="34" charset="0"/>
              </a:rPr>
              <a:t>complete?</a:t>
            </a:r>
            <a:endParaRPr sz="3600" dirty="0">
              <a:latin typeface="Calibri" panose="020F0502020204030204" pitchFamily="34" charset="0"/>
              <a:cs typeface="Calibri" panose="020F0502020204030204" pitchFamily="34" charset="0"/>
            </a:endParaRPr>
          </a:p>
          <a:p>
            <a:pPr marL="584200" indent="-571500">
              <a:lnSpc>
                <a:spcPct val="100000"/>
              </a:lnSpc>
              <a:spcBef>
                <a:spcPts val="705"/>
              </a:spcBef>
              <a:buSzPct val="144444"/>
              <a:buFont typeface="Arial" panose="020B0604020202020204" pitchFamily="34" charset="0"/>
              <a:buChar char="•"/>
              <a:tabLst>
                <a:tab pos="346075" algn="l"/>
              </a:tabLst>
            </a:pPr>
            <a:r>
              <a:rPr sz="3600" dirty="0">
                <a:latin typeface="Calibri" panose="020F0502020204030204" pitchFamily="34" charset="0"/>
                <a:cs typeface="Calibri" panose="020F0502020204030204" pitchFamily="34" charset="0"/>
              </a:rPr>
              <a:t>What </a:t>
            </a:r>
            <a:r>
              <a:rPr sz="3600" spc="-5" dirty="0">
                <a:latin typeface="Calibri" panose="020F0502020204030204" pitchFamily="34" charset="0"/>
                <a:cs typeface="Calibri" panose="020F0502020204030204" pitchFamily="34" charset="0"/>
              </a:rPr>
              <a:t>is </a:t>
            </a:r>
            <a:r>
              <a:rPr sz="3600" spc="15" dirty="0">
                <a:latin typeface="Calibri" panose="020F0502020204030204" pitchFamily="34" charset="0"/>
                <a:cs typeface="Calibri" panose="020F0502020204030204" pitchFamily="34" charset="0"/>
              </a:rPr>
              <a:t>the</a:t>
            </a:r>
            <a:r>
              <a:rPr sz="3600" dirty="0">
                <a:latin typeface="Calibri" panose="020F0502020204030204" pitchFamily="34" charset="0"/>
                <a:cs typeface="Calibri" panose="020F0502020204030204" pitchFamily="34" charset="0"/>
              </a:rPr>
              <a:t> </a:t>
            </a:r>
            <a:r>
              <a:rPr sz="3600" spc="10" dirty="0">
                <a:latin typeface="Calibri" panose="020F0502020204030204" pitchFamily="34" charset="0"/>
                <a:cs typeface="Calibri" panose="020F0502020204030204" pitchFamily="34" charset="0"/>
              </a:rPr>
              <a:t>diversity?</a:t>
            </a:r>
            <a:endParaRPr sz="3600" dirty="0">
              <a:latin typeface="Calibri" panose="020F0502020204030204" pitchFamily="34" charset="0"/>
              <a:cs typeface="Calibri" panose="020F0502020204030204" pitchFamily="34" charset="0"/>
            </a:endParaRPr>
          </a:p>
          <a:p>
            <a:pPr marL="584200" indent="-571500">
              <a:lnSpc>
                <a:spcPct val="100000"/>
              </a:lnSpc>
              <a:spcBef>
                <a:spcPts val="705"/>
              </a:spcBef>
              <a:buSzPct val="144444"/>
              <a:buFont typeface="Arial" panose="020B0604020202020204" pitchFamily="34" charset="0"/>
              <a:buChar char="•"/>
              <a:tabLst>
                <a:tab pos="346075" algn="l"/>
              </a:tabLst>
            </a:pPr>
            <a:r>
              <a:rPr sz="3600" spc="-5" dirty="0">
                <a:latin typeface="Calibri" panose="020F0502020204030204" pitchFamily="34" charset="0"/>
                <a:cs typeface="Calibri" panose="020F0502020204030204" pitchFamily="34" charset="0"/>
              </a:rPr>
              <a:t>Do </a:t>
            </a:r>
            <a:r>
              <a:rPr sz="3600" spc="-55" dirty="0">
                <a:latin typeface="Calibri" panose="020F0502020204030204" pitchFamily="34" charset="0"/>
                <a:cs typeface="Calibri" panose="020F0502020204030204" pitchFamily="34" charset="0"/>
              </a:rPr>
              <a:t>I </a:t>
            </a:r>
            <a:r>
              <a:rPr sz="3600" spc="-5" dirty="0">
                <a:latin typeface="Calibri" panose="020F0502020204030204" pitchFamily="34" charset="0"/>
                <a:cs typeface="Calibri" panose="020F0502020204030204" pitchFamily="34" charset="0"/>
              </a:rPr>
              <a:t>need </a:t>
            </a:r>
            <a:r>
              <a:rPr sz="3600" dirty="0">
                <a:latin typeface="Calibri" panose="020F0502020204030204" pitchFamily="34" charset="0"/>
                <a:cs typeface="Calibri" panose="020F0502020204030204" pitchFamily="34" charset="0"/>
              </a:rPr>
              <a:t>more</a:t>
            </a:r>
            <a:r>
              <a:rPr sz="3600" spc="60" dirty="0">
                <a:latin typeface="Calibri" panose="020F0502020204030204" pitchFamily="34" charset="0"/>
                <a:cs typeface="Calibri" panose="020F0502020204030204" pitchFamily="34" charset="0"/>
              </a:rPr>
              <a:t> </a:t>
            </a:r>
            <a:r>
              <a:rPr sz="3600" spc="15" dirty="0">
                <a:latin typeface="Calibri" panose="020F0502020204030204" pitchFamily="34" charset="0"/>
                <a:cs typeface="Calibri" panose="020F0502020204030204" pitchFamily="34" charset="0"/>
              </a:rPr>
              <a:t>data?</a:t>
            </a:r>
            <a:endParaRPr sz="3600" dirty="0">
              <a:latin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67D1F4-28DB-CB4E-A555-65EF1739DE80}"/>
              </a:ext>
            </a:extLst>
          </p:cNvPr>
          <p:cNvSpPr>
            <a:spLocks noGrp="1"/>
          </p:cNvSpPr>
          <p:nvPr>
            <p:ph type="body" idx="1"/>
          </p:nvPr>
        </p:nvSpPr>
        <p:spPr>
          <a:xfrm>
            <a:off x="868349" y="6248400"/>
            <a:ext cx="11268100" cy="2862322"/>
          </a:xfrm>
        </p:spPr>
        <p:txBody>
          <a:bodyPr/>
          <a:lstStyle/>
          <a:p>
            <a:r>
              <a:rPr lang="en-CH" dirty="0"/>
              <a:t>All analysis is done on a web-server. You need to set up an account.</a:t>
            </a:r>
          </a:p>
          <a:p>
            <a:endParaRPr lang="en-CH" dirty="0"/>
          </a:p>
          <a:p>
            <a:r>
              <a:rPr lang="en-GB" dirty="0"/>
              <a:t>rRNA identification</a:t>
            </a:r>
          </a:p>
          <a:p>
            <a:r>
              <a:rPr lang="en-GB" sz="1800" dirty="0"/>
              <a:t>A BLAT similarity search for the longest cluster representative is performed against the M5rna database which integrates SILVA(</a:t>
            </a:r>
            <a:r>
              <a:rPr lang="en-GB" sz="1800" dirty="0" err="1"/>
              <a:t>Pruesse</a:t>
            </a:r>
            <a:r>
              <a:rPr lang="en-GB" sz="1800" dirty="0"/>
              <a:t> et al. 2007), </a:t>
            </a:r>
            <a:r>
              <a:rPr lang="en-GB" sz="1800" dirty="0" err="1"/>
              <a:t>Greengenes</a:t>
            </a:r>
            <a:r>
              <a:rPr lang="en-GB" sz="1800" dirty="0"/>
              <a:t>(DeSantis et al. 2006), and RDP(Cole et al. 2003).</a:t>
            </a:r>
          </a:p>
          <a:p>
            <a:endParaRPr lang="en-CH" dirty="0"/>
          </a:p>
        </p:txBody>
      </p:sp>
      <p:sp>
        <p:nvSpPr>
          <p:cNvPr id="4" name="Rectangle 1">
            <a:extLst>
              <a:ext uri="{FF2B5EF4-FFF2-40B4-BE49-F238E27FC236}">
                <a16:creationId xmlns:a16="http://schemas.microsoft.com/office/drawing/2014/main" id="{610420F6-0729-4044-A8FC-CC4A4C117DF7}"/>
              </a:ext>
            </a:extLst>
          </p:cNvPr>
          <p:cNvSpPr>
            <a:spLocks noChangeArrowheads="1"/>
          </p:cNvSpPr>
          <p:nvPr/>
        </p:nvSpPr>
        <p:spPr bwMode="auto">
          <a:xfrm>
            <a:off x="0" y="35615"/>
            <a:ext cx="65" cy="3859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Details of the analysis pipeline for MG-RAST version 3">
            <a:hlinkClick r:id="rId2"/>
            <a:extLst>
              <a:ext uri="{FF2B5EF4-FFF2-40B4-BE49-F238E27FC236}">
                <a16:creationId xmlns:a16="http://schemas.microsoft.com/office/drawing/2014/main" id="{F15D4563-88F2-8A4A-AC80-02A58E369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2707665"/>
            <a:ext cx="8923728" cy="356421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8979C2D2-BB5E-5A4C-8C78-7B8D30525FEB}"/>
              </a:ext>
            </a:extLst>
          </p:cNvPr>
          <p:cNvSpPr/>
          <p:nvPr/>
        </p:nvSpPr>
        <p:spPr>
          <a:xfrm>
            <a:off x="2730" y="0"/>
            <a:ext cx="12999339" cy="1141120"/>
          </a:xfrm>
          <a:prstGeom prst="rect">
            <a:avLst/>
          </a:prstGeom>
          <a:blipFill>
            <a:blip r:embed="rId4" cstate="print"/>
            <a:stretch>
              <a:fillRect/>
            </a:stretch>
          </a:blipFill>
        </p:spPr>
        <p:txBody>
          <a:bodyPr wrap="square" lIns="0" tIns="0" rIns="0" bIns="0" rtlCol="0"/>
          <a:lstStyle/>
          <a:p>
            <a:endParaRPr/>
          </a:p>
        </p:txBody>
      </p:sp>
      <p:sp>
        <p:nvSpPr>
          <p:cNvPr id="5" name="Title 1">
            <a:extLst>
              <a:ext uri="{FF2B5EF4-FFF2-40B4-BE49-F238E27FC236}">
                <a16:creationId xmlns:a16="http://schemas.microsoft.com/office/drawing/2014/main" id="{6E91E8A3-222F-7EDE-BC8B-D9DC8F47DE9B}"/>
              </a:ext>
            </a:extLst>
          </p:cNvPr>
          <p:cNvSpPr txBox="1">
            <a:spLocks/>
          </p:cNvSpPr>
          <p:nvPr/>
        </p:nvSpPr>
        <p:spPr>
          <a:xfrm>
            <a:off x="400732" y="1353832"/>
            <a:ext cx="12203333" cy="932168"/>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MG-RAST pipeline</a:t>
            </a:r>
          </a:p>
        </p:txBody>
      </p:sp>
    </p:spTree>
    <p:extLst>
      <p:ext uri="{BB962C8B-B14F-4D97-AF65-F5344CB8AC3E}">
        <p14:creationId xmlns:p14="http://schemas.microsoft.com/office/powerpoint/2010/main" val="180667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02C24-962D-E046-B861-7639D2C3E2E4}"/>
              </a:ext>
            </a:extLst>
          </p:cNvPr>
          <p:cNvSpPr>
            <a:spLocks noGrp="1"/>
          </p:cNvSpPr>
          <p:nvPr>
            <p:ph type="body" idx="1"/>
          </p:nvPr>
        </p:nvSpPr>
        <p:spPr/>
        <p:txBody>
          <a:bodyPr/>
          <a:lstStyle/>
          <a:p>
            <a:endParaRPr lang="en-CH"/>
          </a:p>
        </p:txBody>
      </p:sp>
      <p:pic>
        <p:nvPicPr>
          <p:cNvPr id="5" name="Picture 4">
            <a:extLst>
              <a:ext uri="{FF2B5EF4-FFF2-40B4-BE49-F238E27FC236}">
                <a16:creationId xmlns:a16="http://schemas.microsoft.com/office/drawing/2014/main" id="{A7717E86-2996-1247-998C-5C3554D03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662" y="459581"/>
            <a:ext cx="6934200" cy="3680825"/>
          </a:xfrm>
          <a:prstGeom prst="rect">
            <a:avLst/>
          </a:prstGeom>
        </p:spPr>
      </p:pic>
      <p:pic>
        <p:nvPicPr>
          <p:cNvPr id="9" name="Picture 8">
            <a:extLst>
              <a:ext uri="{FF2B5EF4-FFF2-40B4-BE49-F238E27FC236}">
                <a16:creationId xmlns:a16="http://schemas.microsoft.com/office/drawing/2014/main" id="{2C77D27F-9BF4-A642-8543-1BBF59359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 y="3396297"/>
            <a:ext cx="7643446" cy="4057309"/>
          </a:xfrm>
          <a:prstGeom prst="rect">
            <a:avLst/>
          </a:prstGeom>
        </p:spPr>
      </p:pic>
      <p:pic>
        <p:nvPicPr>
          <p:cNvPr id="7" name="Picture 6">
            <a:extLst>
              <a:ext uri="{FF2B5EF4-FFF2-40B4-BE49-F238E27FC236}">
                <a16:creationId xmlns:a16="http://schemas.microsoft.com/office/drawing/2014/main" id="{AAE1484D-0A43-2343-87BC-794B7F913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400" y="5657849"/>
            <a:ext cx="6584462" cy="3495176"/>
          </a:xfrm>
          <a:prstGeom prst="rect">
            <a:avLst/>
          </a:prstGeom>
        </p:spPr>
      </p:pic>
      <p:sp>
        <p:nvSpPr>
          <p:cNvPr id="10" name="TextBox 9">
            <a:extLst>
              <a:ext uri="{FF2B5EF4-FFF2-40B4-BE49-F238E27FC236}">
                <a16:creationId xmlns:a16="http://schemas.microsoft.com/office/drawing/2014/main" id="{42AC8BBF-8D24-D14D-920E-A8DDF40C9B7C}"/>
              </a:ext>
            </a:extLst>
          </p:cNvPr>
          <p:cNvSpPr txBox="1"/>
          <p:nvPr/>
        </p:nvSpPr>
        <p:spPr>
          <a:xfrm>
            <a:off x="283307" y="9153025"/>
            <a:ext cx="2601931" cy="369332"/>
          </a:xfrm>
          <a:prstGeom prst="rect">
            <a:avLst/>
          </a:prstGeom>
          <a:noFill/>
        </p:spPr>
        <p:txBody>
          <a:bodyPr wrap="none" rtlCol="0">
            <a:spAutoFit/>
          </a:bodyPr>
          <a:lstStyle/>
          <a:p>
            <a:r>
              <a:rPr lang="en-CH" dirty="0"/>
              <a:t>QIIME2 tutorial workshop</a:t>
            </a:r>
          </a:p>
        </p:txBody>
      </p:sp>
      <p:sp>
        <p:nvSpPr>
          <p:cNvPr id="6" name="Title 1">
            <a:extLst>
              <a:ext uri="{FF2B5EF4-FFF2-40B4-BE49-F238E27FC236}">
                <a16:creationId xmlns:a16="http://schemas.microsoft.com/office/drawing/2014/main" id="{7A4C03F8-7A48-D3C7-70B2-507DC4D9C52A}"/>
              </a:ext>
            </a:extLst>
          </p:cNvPr>
          <p:cNvSpPr txBox="1">
            <a:spLocks/>
          </p:cNvSpPr>
          <p:nvPr/>
        </p:nvSpPr>
        <p:spPr>
          <a:xfrm>
            <a:off x="302567" y="1306933"/>
            <a:ext cx="5469095" cy="77988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4000" dirty="0"/>
              <a:t>Applications</a:t>
            </a:r>
            <a:endParaRPr lang="en-US" sz="4000" dirty="0"/>
          </a:p>
        </p:txBody>
      </p:sp>
    </p:spTree>
    <p:extLst>
      <p:ext uri="{BB962C8B-B14F-4D97-AF65-F5344CB8AC3E}">
        <p14:creationId xmlns:p14="http://schemas.microsoft.com/office/powerpoint/2010/main" val="233541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sp>
        <p:nvSpPr>
          <p:cNvPr id="3" name="Text Placeholder 2">
            <a:extLst>
              <a:ext uri="{FF2B5EF4-FFF2-40B4-BE49-F238E27FC236}">
                <a16:creationId xmlns:a16="http://schemas.microsoft.com/office/drawing/2014/main" id="{522ADFBF-BF6C-9A42-9FE1-8928F92EB8B1}"/>
              </a:ext>
            </a:extLst>
          </p:cNvPr>
          <p:cNvSpPr>
            <a:spLocks noGrp="1"/>
          </p:cNvSpPr>
          <p:nvPr>
            <p:ph type="body" idx="1"/>
          </p:nvPr>
        </p:nvSpPr>
        <p:spPr>
          <a:xfrm>
            <a:off x="1166435" y="8388350"/>
            <a:ext cx="10291773" cy="923330"/>
          </a:xfrm>
        </p:spPr>
        <p:txBody>
          <a:bodyPr/>
          <a:lstStyle/>
          <a:p>
            <a:r>
              <a:rPr lang="en-CH" dirty="0"/>
              <a:t>Requires installation but can be installed on a linux, windows or mac.</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Rectangle 3">
            <a:extLst>
              <a:ext uri="{FF2B5EF4-FFF2-40B4-BE49-F238E27FC236}">
                <a16:creationId xmlns:a16="http://schemas.microsoft.com/office/drawing/2014/main" id="{B2074069-9CEB-A9AD-67C8-ECBE462601F7}"/>
              </a:ext>
            </a:extLst>
          </p:cNvPr>
          <p:cNvSpPr/>
          <p:nvPr/>
        </p:nvSpPr>
        <p:spPr>
          <a:xfrm>
            <a:off x="5435600" y="2971800"/>
            <a:ext cx="6248400" cy="519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0157D3A0-345D-B018-CD6F-FD6B257ACE3C}"/>
              </a:ext>
            </a:extLst>
          </p:cNvPr>
          <p:cNvSpPr/>
          <p:nvPr/>
        </p:nvSpPr>
        <p:spPr>
          <a:xfrm>
            <a:off x="1328271" y="4128225"/>
            <a:ext cx="6248400" cy="349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F200B723-1441-983F-84D3-F19B66155DF8}"/>
              </a:ext>
            </a:extLst>
          </p:cNvPr>
          <p:cNvSpPr txBox="1"/>
          <p:nvPr/>
        </p:nvSpPr>
        <p:spPr>
          <a:xfrm>
            <a:off x="5740400" y="3181682"/>
            <a:ext cx="3079113" cy="923330"/>
          </a:xfrm>
          <a:prstGeom prst="rect">
            <a:avLst/>
          </a:prstGeom>
          <a:noFill/>
        </p:spPr>
        <p:txBody>
          <a:bodyPr wrap="none" rtlCol="0">
            <a:spAutoFit/>
          </a:bodyPr>
          <a:lstStyle/>
          <a:p>
            <a:pPr marL="342900" indent="-342900">
              <a:buAutoNum type="arabicPeriod"/>
            </a:pPr>
            <a:r>
              <a:rPr lang="en-GB" dirty="0"/>
              <a:t>P</a:t>
            </a:r>
            <a:r>
              <a:rPr lang="en-CH" dirty="0"/>
              <a:t>er sample read counts</a:t>
            </a:r>
          </a:p>
          <a:p>
            <a:pPr marL="342900" indent="-342900">
              <a:buAutoNum type="arabicPeriod"/>
            </a:pPr>
            <a:r>
              <a:rPr lang="en-CH" dirty="0"/>
              <a:t>Read frequency histograms</a:t>
            </a:r>
          </a:p>
          <a:p>
            <a:pPr marL="342900" indent="-342900">
              <a:buAutoNum type="arabicPeriod"/>
            </a:pPr>
            <a:endParaRPr lang="en-CH" dirty="0"/>
          </a:p>
        </p:txBody>
      </p:sp>
      <p:pic>
        <p:nvPicPr>
          <p:cNvPr id="11" name="Picture 10" descr="Chart, histogram&#10;&#10;Description automatically generated">
            <a:extLst>
              <a:ext uri="{FF2B5EF4-FFF2-40B4-BE49-F238E27FC236}">
                <a16:creationId xmlns:a16="http://schemas.microsoft.com/office/drawing/2014/main" id="{4983E63C-65B7-4234-00A2-11C158504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321" y="4354015"/>
            <a:ext cx="3695700" cy="3040193"/>
          </a:xfrm>
          <a:prstGeom prst="rect">
            <a:avLst/>
          </a:prstGeom>
        </p:spPr>
      </p:pic>
    </p:spTree>
    <p:extLst>
      <p:ext uri="{BB962C8B-B14F-4D97-AF65-F5344CB8AC3E}">
        <p14:creationId xmlns:p14="http://schemas.microsoft.com/office/powerpoint/2010/main" val="3249053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sp>
        <p:nvSpPr>
          <p:cNvPr id="3" name="Text Placeholder 2">
            <a:extLst>
              <a:ext uri="{FF2B5EF4-FFF2-40B4-BE49-F238E27FC236}">
                <a16:creationId xmlns:a16="http://schemas.microsoft.com/office/drawing/2014/main" id="{522ADFBF-BF6C-9A42-9FE1-8928F92EB8B1}"/>
              </a:ext>
            </a:extLst>
          </p:cNvPr>
          <p:cNvSpPr>
            <a:spLocks noGrp="1"/>
          </p:cNvSpPr>
          <p:nvPr>
            <p:ph type="body" idx="1"/>
          </p:nvPr>
        </p:nvSpPr>
        <p:spPr>
          <a:xfrm>
            <a:off x="1166435" y="8388350"/>
            <a:ext cx="10291773" cy="923330"/>
          </a:xfrm>
        </p:spPr>
        <p:txBody>
          <a:bodyPr/>
          <a:lstStyle/>
          <a:p>
            <a:r>
              <a:rPr lang="en-CH" dirty="0"/>
              <a:t>Requires installation but can be installed on a linux, windows or mac.</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Rectangle 3">
            <a:extLst>
              <a:ext uri="{FF2B5EF4-FFF2-40B4-BE49-F238E27FC236}">
                <a16:creationId xmlns:a16="http://schemas.microsoft.com/office/drawing/2014/main" id="{B2074069-9CEB-A9AD-67C8-ECBE462601F7}"/>
              </a:ext>
            </a:extLst>
          </p:cNvPr>
          <p:cNvSpPr/>
          <p:nvPr/>
        </p:nvSpPr>
        <p:spPr>
          <a:xfrm>
            <a:off x="5892800" y="4105012"/>
            <a:ext cx="5791199" cy="4059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0157D3A0-345D-B018-CD6F-FD6B257ACE3C}"/>
              </a:ext>
            </a:extLst>
          </p:cNvPr>
          <p:cNvSpPr/>
          <p:nvPr/>
        </p:nvSpPr>
        <p:spPr>
          <a:xfrm>
            <a:off x="1328271" y="4128225"/>
            <a:ext cx="6248400" cy="349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F200B723-1441-983F-84D3-F19B66155DF8}"/>
              </a:ext>
            </a:extLst>
          </p:cNvPr>
          <p:cNvSpPr txBox="1"/>
          <p:nvPr/>
        </p:nvSpPr>
        <p:spPr>
          <a:xfrm>
            <a:off x="7451458" y="4213046"/>
            <a:ext cx="4653582" cy="1477328"/>
          </a:xfrm>
          <a:prstGeom prst="rect">
            <a:avLst/>
          </a:prstGeom>
          <a:noFill/>
        </p:spPr>
        <p:txBody>
          <a:bodyPr wrap="none" rtlCol="0">
            <a:spAutoFit/>
          </a:bodyPr>
          <a:lstStyle/>
          <a:p>
            <a:pPr marL="342900" indent="-342900">
              <a:buAutoNum type="arabicPeriod"/>
            </a:pPr>
            <a:r>
              <a:rPr lang="de-CH" dirty="0" err="1"/>
              <a:t>Performed</a:t>
            </a:r>
            <a:r>
              <a:rPr lang="de-CH" dirty="0"/>
              <a:t> </a:t>
            </a:r>
            <a:r>
              <a:rPr lang="de-CH" dirty="0" err="1"/>
              <a:t>with</a:t>
            </a:r>
            <a:r>
              <a:rPr lang="de-CH" dirty="0"/>
              <a:t> DADA2 </a:t>
            </a:r>
            <a:r>
              <a:rPr lang="de-CH" dirty="0" err="1"/>
              <a:t>or</a:t>
            </a:r>
            <a:r>
              <a:rPr lang="de-CH" dirty="0"/>
              <a:t> </a:t>
            </a:r>
            <a:r>
              <a:rPr lang="de-CH" dirty="0" err="1"/>
              <a:t>Deblur</a:t>
            </a:r>
            <a:endParaRPr lang="de-CH" dirty="0"/>
          </a:p>
          <a:p>
            <a:pPr marL="342900" indent="-342900">
              <a:buAutoNum type="arabicPeriod"/>
            </a:pPr>
            <a:r>
              <a:rPr lang="de-CH" dirty="0"/>
              <a:t>Output: ASVs</a:t>
            </a:r>
          </a:p>
          <a:p>
            <a:pPr marL="342900" indent="-342900">
              <a:buAutoNum type="arabicPeriod"/>
            </a:pPr>
            <a:r>
              <a:rPr lang="de-CH" dirty="0" err="1"/>
              <a:t>Percentage</a:t>
            </a:r>
            <a:r>
              <a:rPr lang="de-CH" dirty="0"/>
              <a:t> </a:t>
            </a:r>
            <a:r>
              <a:rPr lang="de-CH" dirty="0" err="1"/>
              <a:t>of</a:t>
            </a:r>
            <a:r>
              <a:rPr lang="de-CH" dirty="0"/>
              <a:t> </a:t>
            </a:r>
            <a:r>
              <a:rPr lang="de-CH" dirty="0" err="1"/>
              <a:t>denoised</a:t>
            </a:r>
            <a:r>
              <a:rPr lang="de-CH" dirty="0"/>
              <a:t>, non-</a:t>
            </a:r>
            <a:r>
              <a:rPr lang="de-CH" dirty="0" err="1"/>
              <a:t>chimeric</a:t>
            </a:r>
            <a:r>
              <a:rPr lang="de-CH" dirty="0"/>
              <a:t> </a:t>
            </a:r>
            <a:r>
              <a:rPr lang="de-CH" dirty="0" err="1"/>
              <a:t>reads</a:t>
            </a:r>
            <a:endParaRPr lang="de-CH" dirty="0"/>
          </a:p>
          <a:p>
            <a:pPr marL="342900" indent="-342900">
              <a:buAutoNum type="arabicPeriod"/>
            </a:pPr>
            <a:endParaRPr lang="de-CH" dirty="0"/>
          </a:p>
          <a:p>
            <a:endParaRPr lang="en-CH" dirty="0"/>
          </a:p>
        </p:txBody>
      </p:sp>
    </p:spTree>
    <p:extLst>
      <p:ext uri="{BB962C8B-B14F-4D97-AF65-F5344CB8AC3E}">
        <p14:creationId xmlns:p14="http://schemas.microsoft.com/office/powerpoint/2010/main" val="4153412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sp>
        <p:nvSpPr>
          <p:cNvPr id="3" name="Text Placeholder 2">
            <a:extLst>
              <a:ext uri="{FF2B5EF4-FFF2-40B4-BE49-F238E27FC236}">
                <a16:creationId xmlns:a16="http://schemas.microsoft.com/office/drawing/2014/main" id="{522ADFBF-BF6C-9A42-9FE1-8928F92EB8B1}"/>
              </a:ext>
            </a:extLst>
          </p:cNvPr>
          <p:cNvSpPr>
            <a:spLocks noGrp="1"/>
          </p:cNvSpPr>
          <p:nvPr>
            <p:ph type="body" idx="1"/>
          </p:nvPr>
        </p:nvSpPr>
        <p:spPr>
          <a:xfrm>
            <a:off x="1166435" y="8388350"/>
            <a:ext cx="10291773" cy="923330"/>
          </a:xfrm>
        </p:spPr>
        <p:txBody>
          <a:bodyPr/>
          <a:lstStyle/>
          <a:p>
            <a:r>
              <a:rPr lang="en-CH" dirty="0"/>
              <a:t>Requires installation but can be installed on a linux, windows or mac.</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Rectangle 3">
            <a:extLst>
              <a:ext uri="{FF2B5EF4-FFF2-40B4-BE49-F238E27FC236}">
                <a16:creationId xmlns:a16="http://schemas.microsoft.com/office/drawing/2014/main" id="{B2074069-9CEB-A9AD-67C8-ECBE462601F7}"/>
              </a:ext>
            </a:extLst>
          </p:cNvPr>
          <p:cNvSpPr/>
          <p:nvPr/>
        </p:nvSpPr>
        <p:spPr>
          <a:xfrm>
            <a:off x="5892800" y="5410200"/>
            <a:ext cx="5791199" cy="27540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0157D3A0-345D-B018-CD6F-FD6B257ACE3C}"/>
              </a:ext>
            </a:extLst>
          </p:cNvPr>
          <p:cNvSpPr/>
          <p:nvPr/>
        </p:nvSpPr>
        <p:spPr>
          <a:xfrm>
            <a:off x="1328271" y="4128225"/>
            <a:ext cx="5555129" cy="349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F200B723-1441-983F-84D3-F19B66155DF8}"/>
              </a:ext>
            </a:extLst>
          </p:cNvPr>
          <p:cNvSpPr txBox="1"/>
          <p:nvPr/>
        </p:nvSpPr>
        <p:spPr>
          <a:xfrm>
            <a:off x="6184745" y="5603712"/>
            <a:ext cx="5474512" cy="923330"/>
          </a:xfrm>
          <a:prstGeom prst="rect">
            <a:avLst/>
          </a:prstGeom>
          <a:noFill/>
        </p:spPr>
        <p:txBody>
          <a:bodyPr wrap="none" rtlCol="0">
            <a:spAutoFit/>
          </a:bodyPr>
          <a:lstStyle/>
          <a:p>
            <a:pPr marL="342900" indent="-342900">
              <a:buAutoNum type="arabicPeriod"/>
            </a:pPr>
            <a:r>
              <a:rPr lang="de-CH" dirty="0"/>
              <a:t>Use ASVs </a:t>
            </a:r>
            <a:r>
              <a:rPr lang="de-CH" dirty="0" err="1"/>
              <a:t>or</a:t>
            </a:r>
            <a:r>
              <a:rPr lang="de-CH" dirty="0"/>
              <a:t> </a:t>
            </a:r>
            <a:r>
              <a:rPr lang="de-CH" dirty="0" err="1"/>
              <a:t>classify</a:t>
            </a:r>
            <a:r>
              <a:rPr lang="de-CH" dirty="0"/>
              <a:t> </a:t>
            </a:r>
            <a:r>
              <a:rPr lang="de-CH" dirty="0" err="1"/>
              <a:t>the</a:t>
            </a:r>
            <a:r>
              <a:rPr lang="de-CH" dirty="0"/>
              <a:t> </a:t>
            </a:r>
            <a:r>
              <a:rPr lang="de-CH" dirty="0" err="1"/>
              <a:t>data</a:t>
            </a:r>
            <a:r>
              <a:rPr lang="de-CH" dirty="0"/>
              <a:t> </a:t>
            </a:r>
            <a:r>
              <a:rPr lang="de-CH" dirty="0" err="1"/>
              <a:t>onto</a:t>
            </a:r>
            <a:r>
              <a:rPr lang="de-CH" dirty="0"/>
              <a:t> OTUs </a:t>
            </a:r>
            <a:r>
              <a:rPr lang="de-CH" dirty="0" err="1"/>
              <a:t>with</a:t>
            </a:r>
            <a:r>
              <a:rPr lang="de-CH" dirty="0"/>
              <a:t> </a:t>
            </a:r>
            <a:r>
              <a:rPr lang="de-CH" dirty="0" err="1"/>
              <a:t>vsearch</a:t>
            </a:r>
            <a:endParaRPr lang="de-CH" dirty="0"/>
          </a:p>
          <a:p>
            <a:pPr marL="342900" indent="-342900">
              <a:buAutoNum type="arabicPeriod"/>
            </a:pPr>
            <a:endParaRPr lang="de-CH" dirty="0"/>
          </a:p>
          <a:p>
            <a:endParaRPr lang="en-CH" dirty="0"/>
          </a:p>
        </p:txBody>
      </p:sp>
    </p:spTree>
    <p:extLst>
      <p:ext uri="{BB962C8B-B14F-4D97-AF65-F5344CB8AC3E}">
        <p14:creationId xmlns:p14="http://schemas.microsoft.com/office/powerpoint/2010/main" val="293412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0157D3A0-345D-B018-CD6F-FD6B257ACE3C}"/>
              </a:ext>
            </a:extLst>
          </p:cNvPr>
          <p:cNvSpPr/>
          <p:nvPr/>
        </p:nvSpPr>
        <p:spPr>
          <a:xfrm>
            <a:off x="1328271" y="4128225"/>
            <a:ext cx="5555129" cy="349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F200B723-1441-983F-84D3-F19B66155DF8}"/>
              </a:ext>
            </a:extLst>
          </p:cNvPr>
          <p:cNvSpPr txBox="1"/>
          <p:nvPr/>
        </p:nvSpPr>
        <p:spPr>
          <a:xfrm>
            <a:off x="558799" y="4373409"/>
            <a:ext cx="5943600" cy="2308324"/>
          </a:xfrm>
          <a:prstGeom prst="rect">
            <a:avLst/>
          </a:prstGeom>
          <a:noFill/>
        </p:spPr>
        <p:txBody>
          <a:bodyPr wrap="square" rtlCol="0">
            <a:spAutoFit/>
          </a:bodyPr>
          <a:lstStyle/>
          <a:p>
            <a:pPr marL="342900" indent="-342900">
              <a:buAutoNum type="arabicPeriod"/>
            </a:pPr>
            <a:r>
              <a:rPr lang="de-CH" dirty="0"/>
              <a:t>Perform </a:t>
            </a:r>
            <a:r>
              <a:rPr lang="de-CH" dirty="0" err="1"/>
              <a:t>taxonomic</a:t>
            </a:r>
            <a:r>
              <a:rPr lang="de-CH" dirty="0"/>
              <a:t> </a:t>
            </a:r>
            <a:r>
              <a:rPr lang="de-CH" dirty="0" err="1"/>
              <a:t>classification</a:t>
            </a:r>
            <a:r>
              <a:rPr lang="de-CH" dirty="0"/>
              <a:t> and </a:t>
            </a:r>
            <a:r>
              <a:rPr lang="de-CH" dirty="0" err="1"/>
              <a:t>alignment</a:t>
            </a:r>
            <a:r>
              <a:rPr lang="de-CH" dirty="0"/>
              <a:t> </a:t>
            </a:r>
            <a:r>
              <a:rPr lang="de-CH" dirty="0" err="1"/>
              <a:t>to</a:t>
            </a:r>
            <a:r>
              <a:rPr lang="de-CH" dirty="0"/>
              <a:t> </a:t>
            </a:r>
            <a:r>
              <a:rPr lang="de-CH" dirty="0" err="1"/>
              <a:t>produce</a:t>
            </a:r>
            <a:r>
              <a:rPr lang="de-CH" dirty="0"/>
              <a:t> </a:t>
            </a:r>
            <a:r>
              <a:rPr lang="de-CH" dirty="0" err="1"/>
              <a:t>phylogeny</a:t>
            </a:r>
            <a:endParaRPr lang="de-CH" dirty="0"/>
          </a:p>
          <a:p>
            <a:pPr marL="342900" indent="-342900">
              <a:buAutoNum type="arabicPeriod"/>
            </a:pPr>
            <a:r>
              <a:rPr lang="de-CH" dirty="0" err="1"/>
              <a:t>Annotated</a:t>
            </a:r>
            <a:r>
              <a:rPr lang="de-CH" dirty="0"/>
              <a:t> </a:t>
            </a:r>
            <a:r>
              <a:rPr lang="de-CH" dirty="0" err="1"/>
              <a:t>features</a:t>
            </a:r>
            <a:endParaRPr lang="de-CH" dirty="0"/>
          </a:p>
          <a:p>
            <a:pPr marL="342900" indent="-342900">
              <a:buAutoNum type="arabicPeriod"/>
            </a:pPr>
            <a:r>
              <a:rPr lang="de-CH" dirty="0" err="1"/>
              <a:t>Taxonomy</a:t>
            </a:r>
            <a:r>
              <a:rPr lang="de-CH" dirty="0"/>
              <a:t> bar </a:t>
            </a:r>
            <a:r>
              <a:rPr lang="de-CH" dirty="0" err="1"/>
              <a:t>graphs</a:t>
            </a:r>
            <a:r>
              <a:rPr lang="de-CH" dirty="0"/>
              <a:t> at different </a:t>
            </a:r>
            <a:r>
              <a:rPr lang="de-CH" dirty="0" err="1"/>
              <a:t>levels</a:t>
            </a:r>
            <a:endParaRPr lang="de-CH" dirty="0"/>
          </a:p>
          <a:p>
            <a:pPr marL="342900" indent="-342900">
              <a:buAutoNum type="arabicPeriod"/>
            </a:pPr>
            <a:r>
              <a:rPr lang="de-CH" dirty="0" err="1"/>
              <a:t>Rooted</a:t>
            </a:r>
            <a:r>
              <a:rPr lang="de-CH" dirty="0"/>
              <a:t> and </a:t>
            </a:r>
            <a:r>
              <a:rPr lang="de-CH" dirty="0" err="1"/>
              <a:t>unrooted</a:t>
            </a:r>
            <a:r>
              <a:rPr lang="de-CH" dirty="0"/>
              <a:t> </a:t>
            </a:r>
            <a:r>
              <a:rPr lang="de-CH" dirty="0" err="1"/>
              <a:t>trees</a:t>
            </a:r>
            <a:endParaRPr lang="de-CH" dirty="0"/>
          </a:p>
          <a:p>
            <a:pPr marL="342900" indent="-342900">
              <a:buAutoNum type="arabicPeriod"/>
            </a:pPr>
            <a:endParaRPr lang="de-CH" dirty="0"/>
          </a:p>
          <a:p>
            <a:pPr marL="342900" indent="-342900">
              <a:buAutoNum type="arabicPeriod"/>
            </a:pPr>
            <a:endParaRPr lang="de-CH" dirty="0"/>
          </a:p>
          <a:p>
            <a:endParaRPr lang="en-CH" dirty="0"/>
          </a:p>
        </p:txBody>
      </p:sp>
      <p:pic>
        <p:nvPicPr>
          <p:cNvPr id="11" name="Picture 10" descr="Chart&#10;&#10;Description automatically generated">
            <a:extLst>
              <a:ext uri="{FF2B5EF4-FFF2-40B4-BE49-F238E27FC236}">
                <a16:creationId xmlns:a16="http://schemas.microsoft.com/office/drawing/2014/main" id="{CEA1C62D-46DF-4767-668F-7EAF3F734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87" y="5969725"/>
            <a:ext cx="5570213" cy="3491775"/>
          </a:xfrm>
          <a:prstGeom prst="rect">
            <a:avLst/>
          </a:prstGeom>
        </p:spPr>
      </p:pic>
    </p:spTree>
    <p:extLst>
      <p:ext uri="{BB962C8B-B14F-4D97-AF65-F5344CB8AC3E}">
        <p14:creationId xmlns:p14="http://schemas.microsoft.com/office/powerpoint/2010/main" val="3382151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0157D3A0-345D-B018-CD6F-FD6B257ACE3C}"/>
              </a:ext>
            </a:extLst>
          </p:cNvPr>
          <p:cNvSpPr/>
          <p:nvPr/>
        </p:nvSpPr>
        <p:spPr>
          <a:xfrm>
            <a:off x="2120392" y="4876800"/>
            <a:ext cx="4839208"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F200B723-1441-983F-84D3-F19B66155DF8}"/>
              </a:ext>
            </a:extLst>
          </p:cNvPr>
          <p:cNvSpPr txBox="1"/>
          <p:nvPr/>
        </p:nvSpPr>
        <p:spPr>
          <a:xfrm>
            <a:off x="254000" y="4870704"/>
            <a:ext cx="5943600" cy="1477328"/>
          </a:xfrm>
          <a:prstGeom prst="rect">
            <a:avLst/>
          </a:prstGeom>
          <a:noFill/>
        </p:spPr>
        <p:txBody>
          <a:bodyPr wrap="square" rtlCol="0">
            <a:spAutoFit/>
          </a:bodyPr>
          <a:lstStyle/>
          <a:p>
            <a:pPr marL="342900" indent="-342900">
              <a:buAutoNum type="arabicPeriod"/>
            </a:pPr>
            <a:r>
              <a:rPr lang="de-CH" dirty="0"/>
              <a:t>Alpha and </a:t>
            </a:r>
            <a:r>
              <a:rPr lang="de-CH" dirty="0" err="1"/>
              <a:t>beta</a:t>
            </a:r>
            <a:r>
              <a:rPr lang="de-CH" dirty="0"/>
              <a:t> </a:t>
            </a:r>
            <a:r>
              <a:rPr lang="de-CH" dirty="0" err="1"/>
              <a:t>diversity</a:t>
            </a:r>
            <a:r>
              <a:rPr lang="de-CH" dirty="0"/>
              <a:t> (Shannon </a:t>
            </a:r>
            <a:r>
              <a:rPr lang="de-CH" dirty="0" err="1"/>
              <a:t>diversity</a:t>
            </a:r>
            <a:r>
              <a:rPr lang="de-CH" dirty="0"/>
              <a:t> </a:t>
            </a:r>
            <a:r>
              <a:rPr lang="de-CH" dirty="0" err="1"/>
              <a:t>index</a:t>
            </a:r>
            <a:r>
              <a:rPr lang="de-CH" dirty="0"/>
              <a:t> and Jaccard and Bray Curtis </a:t>
            </a:r>
            <a:r>
              <a:rPr lang="de-CH" dirty="0" err="1"/>
              <a:t>diversity</a:t>
            </a:r>
            <a:endParaRPr lang="de-CH" dirty="0"/>
          </a:p>
          <a:p>
            <a:pPr marL="342900" indent="-342900">
              <a:buAutoNum type="arabicPeriod"/>
            </a:pPr>
            <a:endParaRPr lang="de-CH" dirty="0"/>
          </a:p>
          <a:p>
            <a:pPr marL="342900" indent="-342900">
              <a:buAutoNum type="arabicPeriod"/>
            </a:pPr>
            <a:endParaRPr lang="de-CH" dirty="0"/>
          </a:p>
          <a:p>
            <a:endParaRPr lang="en-CH" dirty="0"/>
          </a:p>
        </p:txBody>
      </p:sp>
      <p:pic>
        <p:nvPicPr>
          <p:cNvPr id="4" name="Picture 3" descr="Chart, box and whisker chart&#10;&#10;Description automatically generated">
            <a:extLst>
              <a:ext uri="{FF2B5EF4-FFF2-40B4-BE49-F238E27FC236}">
                <a16:creationId xmlns:a16="http://schemas.microsoft.com/office/drawing/2014/main" id="{7FC3D90B-6394-8F8F-89CC-802F51672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40" y="5991805"/>
            <a:ext cx="4975907" cy="2319004"/>
          </a:xfrm>
          <a:prstGeom prst="rect">
            <a:avLst/>
          </a:prstGeom>
        </p:spPr>
      </p:pic>
    </p:spTree>
    <p:extLst>
      <p:ext uri="{BB962C8B-B14F-4D97-AF65-F5344CB8AC3E}">
        <p14:creationId xmlns:p14="http://schemas.microsoft.com/office/powerpoint/2010/main" val="240920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A6F68409-CCAE-384D-38ED-DEEF2D0FD440}"/>
              </a:ext>
            </a:extLst>
          </p:cNvPr>
          <p:cNvSpPr txBox="1"/>
          <p:nvPr/>
        </p:nvSpPr>
        <p:spPr>
          <a:xfrm>
            <a:off x="261112" y="6438797"/>
            <a:ext cx="4191000" cy="2031325"/>
          </a:xfrm>
          <a:prstGeom prst="rect">
            <a:avLst/>
          </a:prstGeom>
          <a:noFill/>
        </p:spPr>
        <p:txBody>
          <a:bodyPr wrap="square" rtlCol="0">
            <a:spAutoFit/>
          </a:bodyPr>
          <a:lstStyle/>
          <a:p>
            <a:pPr marL="342900" indent="-342900">
              <a:buAutoNum type="arabicPeriod"/>
            </a:pPr>
            <a:r>
              <a:rPr lang="de-CH" dirty="0"/>
              <a:t>Differential </a:t>
            </a:r>
            <a:r>
              <a:rPr lang="de-CH" dirty="0" err="1"/>
              <a:t>abundance</a:t>
            </a:r>
            <a:r>
              <a:rPr lang="de-CH" dirty="0"/>
              <a:t> </a:t>
            </a:r>
            <a:r>
              <a:rPr lang="de-CH" dirty="0" err="1"/>
              <a:t>measured</a:t>
            </a:r>
            <a:r>
              <a:rPr lang="de-CH" dirty="0"/>
              <a:t> </a:t>
            </a:r>
            <a:r>
              <a:rPr lang="de-CH" dirty="0" err="1"/>
              <a:t>with</a:t>
            </a:r>
            <a:r>
              <a:rPr lang="de-CH" dirty="0"/>
              <a:t> ANCOM (Analysis </a:t>
            </a:r>
            <a:r>
              <a:rPr lang="de-CH" dirty="0" err="1"/>
              <a:t>of</a:t>
            </a:r>
            <a:r>
              <a:rPr lang="de-CH" dirty="0"/>
              <a:t> </a:t>
            </a:r>
            <a:r>
              <a:rPr lang="de-CH" dirty="0" err="1"/>
              <a:t>Microbial</a:t>
            </a:r>
            <a:r>
              <a:rPr lang="de-CH" dirty="0"/>
              <a:t> </a:t>
            </a:r>
            <a:r>
              <a:rPr lang="de-CH" dirty="0" err="1"/>
              <a:t>Composition</a:t>
            </a:r>
            <a:r>
              <a:rPr lang="de-CH" dirty="0"/>
              <a:t>)</a:t>
            </a:r>
          </a:p>
          <a:p>
            <a:endParaRPr lang="de-CH" dirty="0"/>
          </a:p>
          <a:p>
            <a:pPr marL="342900" indent="-342900">
              <a:buAutoNum type="arabicPeriod"/>
            </a:pPr>
            <a:endParaRPr lang="de-CH" dirty="0"/>
          </a:p>
          <a:p>
            <a:pPr marL="342900" indent="-342900">
              <a:buAutoNum type="arabicPeriod"/>
            </a:pPr>
            <a:endParaRPr lang="de-CH" dirty="0"/>
          </a:p>
          <a:p>
            <a:endParaRPr lang="en-CH" dirty="0"/>
          </a:p>
        </p:txBody>
      </p:sp>
      <p:pic>
        <p:nvPicPr>
          <p:cNvPr id="11" name="Picture 10" descr="A picture containing chart&#10;&#10;Description automatically generated">
            <a:extLst>
              <a:ext uri="{FF2B5EF4-FFF2-40B4-BE49-F238E27FC236}">
                <a16:creationId xmlns:a16="http://schemas.microsoft.com/office/drawing/2014/main" id="{B2AFF264-C9AB-20D8-B0C5-D17B88945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12" y="7453555"/>
            <a:ext cx="3670300" cy="2181334"/>
          </a:xfrm>
          <a:prstGeom prst="rect">
            <a:avLst/>
          </a:prstGeom>
        </p:spPr>
      </p:pic>
    </p:spTree>
    <p:extLst>
      <p:ext uri="{BB962C8B-B14F-4D97-AF65-F5344CB8AC3E}">
        <p14:creationId xmlns:p14="http://schemas.microsoft.com/office/powerpoint/2010/main" val="307339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AC1A-8604-3C43-AE07-4F06FE28BAA6}"/>
              </a:ext>
            </a:extLst>
          </p:cNvPr>
          <p:cNvSpPr>
            <a:spLocks noGrp="1"/>
          </p:cNvSpPr>
          <p:nvPr>
            <p:ph type="title"/>
          </p:nvPr>
        </p:nvSpPr>
        <p:spPr>
          <a:xfrm>
            <a:off x="1541462" y="557555"/>
            <a:ext cx="9921875" cy="543560"/>
          </a:xfrm>
        </p:spPr>
        <p:txBody>
          <a:bodyPr/>
          <a:lstStyle/>
          <a:p>
            <a:r>
              <a:rPr lang="en-CH" dirty="0"/>
              <a:t>QIIME2</a:t>
            </a:r>
          </a:p>
        </p:txBody>
      </p:sp>
      <p:pic>
        <p:nvPicPr>
          <p:cNvPr id="5" name="Picture 4">
            <a:extLst>
              <a:ext uri="{FF2B5EF4-FFF2-40B4-BE49-F238E27FC236}">
                <a16:creationId xmlns:a16="http://schemas.microsoft.com/office/drawing/2014/main" id="{1A2EFCAE-0FEA-4E43-B3B5-2FD636DDD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49" y="1365250"/>
            <a:ext cx="10477500" cy="7023100"/>
          </a:xfrm>
          <a:prstGeom prst="rect">
            <a:avLst/>
          </a:prstGeom>
        </p:spPr>
      </p:pic>
      <p:sp>
        <p:nvSpPr>
          <p:cNvPr id="7" name="TextBox 6">
            <a:extLst>
              <a:ext uri="{FF2B5EF4-FFF2-40B4-BE49-F238E27FC236}">
                <a16:creationId xmlns:a16="http://schemas.microsoft.com/office/drawing/2014/main" id="{533D86C9-29A3-9B43-9753-565425D4BC54}"/>
              </a:ext>
            </a:extLst>
          </p:cNvPr>
          <p:cNvSpPr txBox="1"/>
          <p:nvPr/>
        </p:nvSpPr>
        <p:spPr>
          <a:xfrm>
            <a:off x="5892800" y="2438400"/>
            <a:ext cx="6506306" cy="369332"/>
          </a:xfrm>
          <a:prstGeom prst="rect">
            <a:avLst/>
          </a:prstGeom>
          <a:noFill/>
        </p:spPr>
        <p:txBody>
          <a:bodyPr wrap="square">
            <a:spAutoFit/>
          </a:bodyPr>
          <a:lstStyle/>
          <a:p>
            <a:r>
              <a:rPr lang="en-CH" dirty="0"/>
              <a:t>https://docs.qiime2.org/2022.2/tutorials/overview/</a:t>
            </a:r>
          </a:p>
        </p:txBody>
      </p:sp>
      <p:sp>
        <p:nvSpPr>
          <p:cNvPr id="6" name="object 3">
            <a:extLst>
              <a:ext uri="{FF2B5EF4-FFF2-40B4-BE49-F238E27FC236}">
                <a16:creationId xmlns:a16="http://schemas.microsoft.com/office/drawing/2014/main" id="{94287AF3-F32F-7247-B2A1-FD6C78B325D5}"/>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A6F68409-CCAE-384D-38ED-DEEF2D0FD440}"/>
              </a:ext>
            </a:extLst>
          </p:cNvPr>
          <p:cNvSpPr txBox="1"/>
          <p:nvPr/>
        </p:nvSpPr>
        <p:spPr>
          <a:xfrm>
            <a:off x="261112" y="6438797"/>
            <a:ext cx="4191000" cy="1477328"/>
          </a:xfrm>
          <a:prstGeom prst="rect">
            <a:avLst/>
          </a:prstGeom>
          <a:noFill/>
        </p:spPr>
        <p:txBody>
          <a:bodyPr wrap="square" rtlCol="0">
            <a:spAutoFit/>
          </a:bodyPr>
          <a:lstStyle/>
          <a:p>
            <a:pPr marL="342900" indent="-342900">
              <a:buAutoNum type="arabicPeriod"/>
            </a:pPr>
            <a:r>
              <a:rPr lang="de-CH" dirty="0" err="1"/>
              <a:t>Rarefaction</a:t>
            </a:r>
            <a:r>
              <a:rPr lang="de-CH" dirty="0"/>
              <a:t> </a:t>
            </a:r>
            <a:r>
              <a:rPr lang="de-CH" dirty="0" err="1"/>
              <a:t>curve</a:t>
            </a:r>
            <a:endParaRPr lang="de-CH" dirty="0"/>
          </a:p>
          <a:p>
            <a:endParaRPr lang="de-CH" dirty="0"/>
          </a:p>
          <a:p>
            <a:pPr marL="342900" indent="-342900">
              <a:buAutoNum type="arabicPeriod"/>
            </a:pPr>
            <a:endParaRPr lang="de-CH" dirty="0"/>
          </a:p>
          <a:p>
            <a:pPr marL="342900" indent="-342900">
              <a:buAutoNum type="arabicPeriod"/>
            </a:pPr>
            <a:endParaRPr lang="de-CH" dirty="0"/>
          </a:p>
          <a:p>
            <a:endParaRPr lang="en-CH" dirty="0"/>
          </a:p>
        </p:txBody>
      </p:sp>
      <p:pic>
        <p:nvPicPr>
          <p:cNvPr id="8" name="Picture 7">
            <a:extLst>
              <a:ext uri="{FF2B5EF4-FFF2-40B4-BE49-F238E27FC236}">
                <a16:creationId xmlns:a16="http://schemas.microsoft.com/office/drawing/2014/main" id="{4A7C640D-7097-4D13-C5BA-19828CE12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12" y="7057072"/>
            <a:ext cx="6419355" cy="2438400"/>
          </a:xfrm>
          <a:prstGeom prst="rect">
            <a:avLst/>
          </a:prstGeom>
        </p:spPr>
      </p:pic>
    </p:spTree>
    <p:extLst>
      <p:ext uri="{BB962C8B-B14F-4D97-AF65-F5344CB8AC3E}">
        <p14:creationId xmlns:p14="http://schemas.microsoft.com/office/powerpoint/2010/main" val="424236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01800" y="2551017"/>
            <a:ext cx="9976484" cy="649540"/>
          </a:xfrm>
          <a:custGeom>
            <a:avLst/>
            <a:gdLst/>
            <a:ahLst/>
            <a:cxnLst/>
            <a:rect l="l" t="t" r="r" b="b"/>
            <a:pathLst>
              <a:path w="12412980" h="412114">
                <a:moveTo>
                  <a:pt x="12412472" y="0"/>
                </a:moveTo>
                <a:lnTo>
                  <a:pt x="9309354" y="0"/>
                </a:lnTo>
                <a:lnTo>
                  <a:pt x="6206223" y="0"/>
                </a:lnTo>
                <a:lnTo>
                  <a:pt x="3103118" y="0"/>
                </a:lnTo>
                <a:lnTo>
                  <a:pt x="0" y="0"/>
                </a:lnTo>
                <a:lnTo>
                  <a:pt x="0" y="411810"/>
                </a:lnTo>
                <a:lnTo>
                  <a:pt x="3103118" y="411810"/>
                </a:lnTo>
                <a:lnTo>
                  <a:pt x="6206223" y="411810"/>
                </a:lnTo>
                <a:lnTo>
                  <a:pt x="9309354" y="411810"/>
                </a:lnTo>
                <a:lnTo>
                  <a:pt x="12412472" y="411810"/>
                </a:lnTo>
                <a:lnTo>
                  <a:pt x="12412472" y="0"/>
                </a:lnTo>
                <a:close/>
              </a:path>
            </a:pathLst>
          </a:custGeom>
          <a:solidFill>
            <a:srgbClr val="004D80"/>
          </a:solidFill>
        </p:spPr>
        <p:txBody>
          <a:bodyPr wrap="square" lIns="0" tIns="0" rIns="0" bIns="0" rtlCol="0"/>
          <a:lstStyle/>
          <a:p>
            <a:endParaRPr/>
          </a:p>
        </p:txBody>
      </p:sp>
      <p:sp>
        <p:nvSpPr>
          <p:cNvPr id="5" name="object 5"/>
          <p:cNvSpPr/>
          <p:nvPr/>
        </p:nvSpPr>
        <p:spPr>
          <a:xfrm>
            <a:off x="1701800" y="4801875"/>
            <a:ext cx="9466580" cy="1265556"/>
          </a:xfrm>
          <a:custGeom>
            <a:avLst/>
            <a:gdLst/>
            <a:ahLst/>
            <a:cxnLst/>
            <a:rect l="l" t="t" r="r" b="b"/>
            <a:pathLst>
              <a:path w="12412980" h="1125854">
                <a:moveTo>
                  <a:pt x="12412472" y="0"/>
                </a:moveTo>
                <a:lnTo>
                  <a:pt x="9309354" y="0"/>
                </a:lnTo>
                <a:lnTo>
                  <a:pt x="6206223" y="0"/>
                </a:lnTo>
                <a:lnTo>
                  <a:pt x="3103118" y="0"/>
                </a:lnTo>
                <a:lnTo>
                  <a:pt x="0" y="0"/>
                </a:lnTo>
                <a:lnTo>
                  <a:pt x="0" y="1125435"/>
                </a:lnTo>
                <a:lnTo>
                  <a:pt x="3103118" y="1125435"/>
                </a:lnTo>
                <a:lnTo>
                  <a:pt x="6206223" y="1125435"/>
                </a:lnTo>
                <a:lnTo>
                  <a:pt x="9309354" y="1125435"/>
                </a:lnTo>
                <a:lnTo>
                  <a:pt x="12412472" y="1125435"/>
                </a:lnTo>
                <a:lnTo>
                  <a:pt x="12412472" y="0"/>
                </a:lnTo>
                <a:close/>
              </a:path>
            </a:pathLst>
          </a:custGeom>
          <a:solidFill>
            <a:srgbClr val="E3E5E8"/>
          </a:solidFill>
        </p:spPr>
        <p:txBody>
          <a:bodyPr wrap="square" lIns="0" tIns="0" rIns="0" bIns="0" rtlCol="0"/>
          <a:lstStyle/>
          <a:p>
            <a:endParaRPr/>
          </a:p>
        </p:txBody>
      </p:sp>
      <p:sp>
        <p:nvSpPr>
          <p:cNvPr id="6" name="object 6"/>
          <p:cNvSpPr/>
          <p:nvPr/>
        </p:nvSpPr>
        <p:spPr>
          <a:xfrm>
            <a:off x="1701800" y="7052735"/>
            <a:ext cx="9466580" cy="1125855"/>
          </a:xfrm>
          <a:custGeom>
            <a:avLst/>
            <a:gdLst/>
            <a:ahLst/>
            <a:cxnLst/>
            <a:rect l="l" t="t" r="r" b="b"/>
            <a:pathLst>
              <a:path w="12412980" h="1125854">
                <a:moveTo>
                  <a:pt x="12412472" y="0"/>
                </a:moveTo>
                <a:lnTo>
                  <a:pt x="9309354" y="0"/>
                </a:lnTo>
                <a:lnTo>
                  <a:pt x="6206223" y="0"/>
                </a:lnTo>
                <a:lnTo>
                  <a:pt x="3103118" y="0"/>
                </a:lnTo>
                <a:lnTo>
                  <a:pt x="0" y="0"/>
                </a:lnTo>
                <a:lnTo>
                  <a:pt x="0" y="1125435"/>
                </a:lnTo>
                <a:lnTo>
                  <a:pt x="3103118" y="1125435"/>
                </a:lnTo>
                <a:lnTo>
                  <a:pt x="6206223" y="1125435"/>
                </a:lnTo>
                <a:lnTo>
                  <a:pt x="9309354" y="1125435"/>
                </a:lnTo>
                <a:lnTo>
                  <a:pt x="12412472" y="1125435"/>
                </a:lnTo>
                <a:lnTo>
                  <a:pt x="12412472" y="0"/>
                </a:lnTo>
                <a:close/>
              </a:path>
            </a:pathLst>
          </a:custGeom>
          <a:solidFill>
            <a:srgbClr val="E3E5E8"/>
          </a:solidFill>
        </p:spPr>
        <p:txBody>
          <a:bodyPr wrap="square" lIns="0" tIns="0" rIns="0" bIns="0" rtlCol="0"/>
          <a:lstStyle/>
          <a:p>
            <a:endParaRPr/>
          </a:p>
        </p:txBody>
      </p:sp>
      <p:sp>
        <p:nvSpPr>
          <p:cNvPr id="8" name="object 8"/>
          <p:cNvSpPr txBox="1"/>
          <p:nvPr/>
        </p:nvSpPr>
        <p:spPr>
          <a:xfrm>
            <a:off x="2211704" y="2590133"/>
            <a:ext cx="2397125" cy="330200"/>
          </a:xfrm>
          <a:prstGeom prst="rect">
            <a:avLst/>
          </a:prstGeom>
        </p:spPr>
        <p:txBody>
          <a:bodyPr vert="horz" wrap="square" lIns="0" tIns="12700" rIns="0" bIns="0" rtlCol="0">
            <a:spAutoFit/>
          </a:bodyPr>
          <a:lstStyle/>
          <a:p>
            <a:pPr marL="12700">
              <a:lnSpc>
                <a:spcPct val="100000"/>
              </a:lnSpc>
              <a:spcBef>
                <a:spcPts val="100"/>
              </a:spcBef>
            </a:pPr>
            <a:r>
              <a:rPr sz="2000" b="1" spc="20" dirty="0">
                <a:solidFill>
                  <a:srgbClr val="FFFFFF"/>
                </a:solidFill>
                <a:latin typeface="Arial"/>
                <a:cs typeface="Arial"/>
              </a:rPr>
              <a:t>USEARCH/U</a:t>
            </a:r>
            <a:r>
              <a:rPr sz="2000" b="1" spc="-150" dirty="0">
                <a:solidFill>
                  <a:srgbClr val="FFFFFF"/>
                </a:solidFill>
                <a:latin typeface="Arial"/>
                <a:cs typeface="Arial"/>
              </a:rPr>
              <a:t>P</a:t>
            </a:r>
            <a:r>
              <a:rPr sz="2000" b="1" spc="-40" dirty="0">
                <a:solidFill>
                  <a:srgbClr val="FFFFFF"/>
                </a:solidFill>
                <a:latin typeface="Arial"/>
                <a:cs typeface="Arial"/>
              </a:rPr>
              <a:t>ARSE</a:t>
            </a:r>
            <a:endParaRPr sz="2000">
              <a:latin typeface="Arial"/>
              <a:cs typeface="Arial"/>
            </a:endParaRPr>
          </a:p>
        </p:txBody>
      </p:sp>
      <p:sp>
        <p:nvSpPr>
          <p:cNvPr id="9" name="object 9"/>
          <p:cNvSpPr txBox="1"/>
          <p:nvPr/>
        </p:nvSpPr>
        <p:spPr>
          <a:xfrm>
            <a:off x="6062980" y="2590133"/>
            <a:ext cx="90043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Arial"/>
                <a:cs typeface="Arial"/>
              </a:rPr>
              <a:t>Mothur</a:t>
            </a:r>
            <a:endParaRPr sz="2000" dirty="0">
              <a:latin typeface="Arial"/>
              <a:cs typeface="Arial"/>
            </a:endParaRPr>
          </a:p>
        </p:txBody>
      </p:sp>
      <p:sp>
        <p:nvSpPr>
          <p:cNvPr id="10" name="object 10"/>
          <p:cNvSpPr txBox="1"/>
          <p:nvPr/>
        </p:nvSpPr>
        <p:spPr>
          <a:xfrm>
            <a:off x="7934172" y="2590133"/>
            <a:ext cx="3744112" cy="610424"/>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FFFF"/>
                </a:solidFill>
                <a:latin typeface="Arial"/>
                <a:cs typeface="Arial"/>
              </a:rPr>
              <a:t>DADA2</a:t>
            </a:r>
            <a:r>
              <a:rPr lang="de-CH" sz="2000" b="1" spc="-15" dirty="0">
                <a:solidFill>
                  <a:srgbClr val="FFFFFF"/>
                </a:solidFill>
                <a:latin typeface="Arial"/>
                <a:cs typeface="Arial"/>
              </a:rPr>
              <a:t> </a:t>
            </a:r>
            <a:r>
              <a:rPr lang="de-CH" sz="2000" b="1" spc="-15" dirty="0" err="1">
                <a:solidFill>
                  <a:srgbClr val="FFFFFF"/>
                </a:solidFill>
                <a:latin typeface="Arial"/>
                <a:cs typeface="Arial"/>
              </a:rPr>
              <a:t>within</a:t>
            </a:r>
            <a:r>
              <a:rPr lang="de-CH" sz="2000" b="1" spc="-15" dirty="0">
                <a:solidFill>
                  <a:srgbClr val="FFFFFF"/>
                </a:solidFill>
                <a:latin typeface="Arial"/>
                <a:cs typeface="Arial"/>
              </a:rPr>
              <a:t> QIIME2</a:t>
            </a:r>
            <a:endParaRPr lang="fr-CH" sz="2000" b="1" spc="-15" dirty="0">
              <a:solidFill>
                <a:srgbClr val="FFFFFF"/>
              </a:solidFill>
              <a:latin typeface="Arial"/>
              <a:cs typeface="Arial"/>
            </a:endParaRPr>
          </a:p>
          <a:p>
            <a:pPr marL="12700">
              <a:lnSpc>
                <a:spcPct val="100000"/>
              </a:lnSpc>
              <a:spcBef>
                <a:spcPts val="100"/>
              </a:spcBef>
            </a:pPr>
            <a:r>
              <a:rPr lang="en-GB" dirty="0">
                <a:solidFill>
                  <a:schemeClr val="bg1"/>
                </a:solidFill>
              </a:rPr>
              <a:t>Divisive Amplicon Denoising Algorithm</a:t>
            </a:r>
            <a:endParaRPr sz="2000" dirty="0">
              <a:solidFill>
                <a:schemeClr val="bg1"/>
              </a:solidFill>
              <a:latin typeface="Arial"/>
              <a:cs typeface="Arial"/>
            </a:endParaRPr>
          </a:p>
        </p:txBody>
      </p:sp>
      <p:sp>
        <p:nvSpPr>
          <p:cNvPr id="12" name="object 12"/>
          <p:cNvSpPr txBox="1"/>
          <p:nvPr/>
        </p:nvSpPr>
        <p:spPr>
          <a:xfrm>
            <a:off x="2131275" y="3726884"/>
            <a:ext cx="255778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Arial"/>
                <a:cs typeface="Arial"/>
              </a:rPr>
              <a:t>Just </a:t>
            </a:r>
            <a:r>
              <a:rPr sz="1800" spc="-35" dirty="0">
                <a:latin typeface="Arial"/>
                <a:cs typeface="Arial"/>
              </a:rPr>
              <a:t>a </a:t>
            </a:r>
            <a:r>
              <a:rPr sz="1800" spc="-15" dirty="0">
                <a:latin typeface="Arial"/>
                <a:cs typeface="Arial"/>
              </a:rPr>
              <a:t>binary, </a:t>
            </a:r>
            <a:r>
              <a:rPr sz="1800" spc="5" dirty="0">
                <a:latin typeface="Arial"/>
                <a:cs typeface="Arial"/>
              </a:rPr>
              <a:t>super</a:t>
            </a:r>
            <a:r>
              <a:rPr sz="1800" spc="-55" dirty="0">
                <a:latin typeface="Arial"/>
                <a:cs typeface="Arial"/>
              </a:rPr>
              <a:t> </a:t>
            </a:r>
            <a:r>
              <a:rPr sz="1800" spc="-20" dirty="0">
                <a:latin typeface="Arial"/>
                <a:cs typeface="Arial"/>
              </a:rPr>
              <a:t>easy</a:t>
            </a:r>
            <a:endParaRPr sz="1800">
              <a:latin typeface="Arial"/>
              <a:cs typeface="Arial"/>
            </a:endParaRPr>
          </a:p>
        </p:txBody>
      </p:sp>
      <p:sp>
        <p:nvSpPr>
          <p:cNvPr id="13" name="object 13"/>
          <p:cNvSpPr txBox="1"/>
          <p:nvPr/>
        </p:nvSpPr>
        <p:spPr>
          <a:xfrm>
            <a:off x="5050256" y="3447484"/>
            <a:ext cx="2926080" cy="858519"/>
          </a:xfrm>
          <a:prstGeom prst="rect">
            <a:avLst/>
          </a:prstGeom>
        </p:spPr>
        <p:txBody>
          <a:bodyPr vert="horz" wrap="square" lIns="0" tIns="6985" rIns="0" bIns="0" rtlCol="0">
            <a:spAutoFit/>
          </a:bodyPr>
          <a:lstStyle/>
          <a:p>
            <a:pPr marL="12700" marR="5080" algn="ctr">
              <a:lnSpc>
                <a:spcPct val="101899"/>
              </a:lnSpc>
              <a:spcBef>
                <a:spcPts val="55"/>
              </a:spcBef>
            </a:pPr>
            <a:r>
              <a:rPr sz="1800" spc="-10" dirty="0">
                <a:latin typeface="Arial"/>
                <a:cs typeface="Arial"/>
              </a:rPr>
              <a:t>Single </a:t>
            </a:r>
            <a:r>
              <a:rPr sz="1800" spc="10" dirty="0">
                <a:latin typeface="Arial"/>
                <a:cs typeface="Arial"/>
              </a:rPr>
              <a:t>program</a:t>
            </a:r>
            <a:r>
              <a:rPr sz="1800" spc="-20" dirty="0">
                <a:latin typeface="Arial"/>
                <a:cs typeface="Arial"/>
              </a:rPr>
              <a:t> </a:t>
            </a:r>
            <a:r>
              <a:rPr sz="1800" spc="30" dirty="0">
                <a:latin typeface="Arial"/>
                <a:cs typeface="Arial"/>
              </a:rPr>
              <a:t>with</a:t>
            </a:r>
            <a:r>
              <a:rPr sz="1800" spc="-10" dirty="0">
                <a:latin typeface="Arial"/>
                <a:cs typeface="Arial"/>
              </a:rPr>
              <a:t> </a:t>
            </a:r>
            <a:r>
              <a:rPr sz="1800" spc="5" dirty="0">
                <a:latin typeface="Arial"/>
                <a:cs typeface="Arial"/>
              </a:rPr>
              <a:t>minimal </a:t>
            </a:r>
            <a:r>
              <a:rPr sz="1800" dirty="0">
                <a:latin typeface="Arial"/>
                <a:cs typeface="Arial"/>
              </a:rPr>
              <a:t> </a:t>
            </a:r>
            <a:r>
              <a:rPr sz="1800" spc="10" dirty="0">
                <a:latin typeface="Arial"/>
                <a:cs typeface="Arial"/>
              </a:rPr>
              <a:t>dependencies </a:t>
            </a:r>
            <a:r>
              <a:rPr sz="1800" spc="-35" dirty="0">
                <a:latin typeface="Arial"/>
                <a:cs typeface="Arial"/>
              </a:rPr>
              <a:t>(read </a:t>
            </a:r>
            <a:r>
              <a:rPr sz="1800" spc="-20" dirty="0">
                <a:latin typeface="Arial"/>
                <a:cs typeface="Arial"/>
              </a:rPr>
              <a:t>easy </a:t>
            </a:r>
            <a:r>
              <a:rPr sz="1800" spc="45" dirty="0">
                <a:latin typeface="Arial"/>
                <a:cs typeface="Arial"/>
              </a:rPr>
              <a:t>to  </a:t>
            </a:r>
            <a:r>
              <a:rPr sz="1800" dirty="0">
                <a:latin typeface="Arial"/>
                <a:cs typeface="Arial"/>
              </a:rPr>
              <a:t>install </a:t>
            </a:r>
            <a:r>
              <a:rPr sz="1800" spc="10" dirty="0">
                <a:latin typeface="Arial"/>
                <a:cs typeface="Arial"/>
              </a:rPr>
              <a:t>and</a:t>
            </a:r>
            <a:r>
              <a:rPr sz="1800" spc="-10" dirty="0">
                <a:latin typeface="Arial"/>
                <a:cs typeface="Arial"/>
              </a:rPr>
              <a:t> setup)</a:t>
            </a:r>
            <a:endParaRPr sz="1800">
              <a:latin typeface="Arial"/>
              <a:cs typeface="Arial"/>
            </a:endParaRPr>
          </a:p>
        </p:txBody>
      </p:sp>
      <p:sp>
        <p:nvSpPr>
          <p:cNvPr id="14" name="object 14"/>
          <p:cNvSpPr txBox="1"/>
          <p:nvPr/>
        </p:nvSpPr>
        <p:spPr>
          <a:xfrm>
            <a:off x="8274189" y="3447484"/>
            <a:ext cx="2684780" cy="858519"/>
          </a:xfrm>
          <a:prstGeom prst="rect">
            <a:avLst/>
          </a:prstGeom>
        </p:spPr>
        <p:txBody>
          <a:bodyPr vert="horz" wrap="square" lIns="0" tIns="6985" rIns="0" bIns="0" rtlCol="0">
            <a:spAutoFit/>
          </a:bodyPr>
          <a:lstStyle/>
          <a:p>
            <a:pPr marL="12700" marR="5080" algn="ctr">
              <a:lnSpc>
                <a:spcPct val="101899"/>
              </a:lnSpc>
              <a:spcBef>
                <a:spcPts val="55"/>
              </a:spcBef>
            </a:pPr>
            <a:r>
              <a:rPr sz="1800" spc="-20" dirty="0">
                <a:latin typeface="Arial"/>
                <a:cs typeface="Arial"/>
              </a:rPr>
              <a:t>Full </a:t>
            </a:r>
            <a:r>
              <a:rPr sz="1800" spc="10" dirty="0">
                <a:latin typeface="Arial"/>
                <a:cs typeface="Arial"/>
              </a:rPr>
              <a:t>R-based; </a:t>
            </a:r>
            <a:r>
              <a:rPr sz="1800" spc="-20" dirty="0">
                <a:latin typeface="Arial"/>
                <a:cs typeface="Arial"/>
              </a:rPr>
              <a:t>easy </a:t>
            </a:r>
            <a:r>
              <a:rPr sz="1800" spc="45" dirty="0">
                <a:latin typeface="Arial"/>
                <a:cs typeface="Arial"/>
              </a:rPr>
              <a:t>to  </a:t>
            </a:r>
            <a:r>
              <a:rPr sz="1800" spc="15" dirty="0">
                <a:latin typeface="Arial"/>
                <a:cs typeface="Arial"/>
              </a:rPr>
              <a:t>proceed</a:t>
            </a:r>
            <a:r>
              <a:rPr sz="1800" spc="-30" dirty="0">
                <a:latin typeface="Arial"/>
                <a:cs typeface="Arial"/>
              </a:rPr>
              <a:t> </a:t>
            </a:r>
            <a:r>
              <a:rPr sz="1800" spc="30" dirty="0">
                <a:latin typeface="Arial"/>
                <a:cs typeface="Arial"/>
              </a:rPr>
              <a:t>with</a:t>
            </a:r>
            <a:r>
              <a:rPr sz="1800" spc="-25" dirty="0">
                <a:latin typeface="Arial"/>
                <a:cs typeface="Arial"/>
              </a:rPr>
              <a:t> </a:t>
            </a:r>
            <a:r>
              <a:rPr sz="1800" spc="15" dirty="0">
                <a:latin typeface="Arial"/>
                <a:cs typeface="Arial"/>
              </a:rPr>
              <a:t>downstream </a:t>
            </a:r>
            <a:r>
              <a:rPr sz="1800" spc="-5" dirty="0">
                <a:latin typeface="Arial"/>
                <a:cs typeface="Arial"/>
              </a:rPr>
              <a:t> </a:t>
            </a:r>
            <a:r>
              <a:rPr sz="1800" spc="-10" dirty="0">
                <a:latin typeface="Arial"/>
                <a:cs typeface="Arial"/>
              </a:rPr>
              <a:t>analysis</a:t>
            </a:r>
            <a:endParaRPr sz="1800">
              <a:latin typeface="Arial"/>
              <a:cs typeface="Arial"/>
            </a:endParaRPr>
          </a:p>
        </p:txBody>
      </p:sp>
      <p:sp>
        <p:nvSpPr>
          <p:cNvPr id="16" name="object 16"/>
          <p:cNvSpPr txBox="1"/>
          <p:nvPr/>
        </p:nvSpPr>
        <p:spPr>
          <a:xfrm>
            <a:off x="2080412" y="4937283"/>
            <a:ext cx="2659380" cy="858519"/>
          </a:xfrm>
          <a:prstGeom prst="rect">
            <a:avLst/>
          </a:prstGeom>
        </p:spPr>
        <p:txBody>
          <a:bodyPr vert="horz" wrap="square" lIns="0" tIns="6985" rIns="0" bIns="0" rtlCol="0">
            <a:spAutoFit/>
          </a:bodyPr>
          <a:lstStyle/>
          <a:p>
            <a:pPr marL="12700" marR="5080" algn="ctr">
              <a:lnSpc>
                <a:spcPct val="101899"/>
              </a:lnSpc>
              <a:spcBef>
                <a:spcPts val="55"/>
              </a:spcBef>
            </a:pPr>
            <a:r>
              <a:rPr sz="1800" spc="5" dirty="0">
                <a:latin typeface="Arial"/>
                <a:cs typeface="Arial"/>
              </a:rPr>
              <a:t>Main </a:t>
            </a:r>
            <a:r>
              <a:rPr sz="1800" spc="10" dirty="0">
                <a:latin typeface="Arial"/>
                <a:cs typeface="Arial"/>
              </a:rPr>
              <a:t>clustering algorithm  </a:t>
            </a:r>
            <a:r>
              <a:rPr sz="1800" spc="-5" dirty="0">
                <a:latin typeface="Arial"/>
                <a:cs typeface="Arial"/>
              </a:rPr>
              <a:t>also </a:t>
            </a:r>
            <a:r>
              <a:rPr sz="1800" spc="-20" dirty="0">
                <a:latin typeface="Arial"/>
                <a:cs typeface="Arial"/>
              </a:rPr>
              <a:t>an</a:t>
            </a:r>
            <a:r>
              <a:rPr sz="1800" spc="-5" dirty="0">
                <a:latin typeface="Arial"/>
                <a:cs typeface="Arial"/>
              </a:rPr>
              <a:t> </a:t>
            </a:r>
            <a:r>
              <a:rPr sz="1800" spc="10" dirty="0">
                <a:latin typeface="Arial"/>
                <a:cs typeface="Arial"/>
              </a:rPr>
              <a:t>implementation</a:t>
            </a:r>
            <a:r>
              <a:rPr sz="1800" spc="-5" dirty="0">
                <a:latin typeface="Arial"/>
                <a:cs typeface="Arial"/>
              </a:rPr>
              <a:t> </a:t>
            </a:r>
            <a:r>
              <a:rPr sz="1800" spc="30" dirty="0">
                <a:latin typeface="Arial"/>
                <a:cs typeface="Arial"/>
              </a:rPr>
              <a:t>of </a:t>
            </a:r>
            <a:r>
              <a:rPr sz="1800" spc="20" dirty="0">
                <a:latin typeface="Arial"/>
                <a:cs typeface="Arial"/>
              </a:rPr>
              <a:t> </a:t>
            </a:r>
            <a:r>
              <a:rPr sz="1800" spc="-10" dirty="0">
                <a:latin typeface="Arial"/>
                <a:cs typeface="Arial"/>
              </a:rPr>
              <a:t>vsearch</a:t>
            </a:r>
            <a:endParaRPr sz="1800">
              <a:latin typeface="Arial"/>
              <a:cs typeface="Arial"/>
            </a:endParaRPr>
          </a:p>
        </p:txBody>
      </p:sp>
      <p:sp>
        <p:nvSpPr>
          <p:cNvPr id="17" name="object 17"/>
          <p:cNvSpPr txBox="1"/>
          <p:nvPr/>
        </p:nvSpPr>
        <p:spPr>
          <a:xfrm>
            <a:off x="5092547" y="4937283"/>
            <a:ext cx="2841625" cy="858519"/>
          </a:xfrm>
          <a:prstGeom prst="rect">
            <a:avLst/>
          </a:prstGeom>
        </p:spPr>
        <p:txBody>
          <a:bodyPr vert="horz" wrap="square" lIns="0" tIns="6985" rIns="0" bIns="0" rtlCol="0">
            <a:spAutoFit/>
          </a:bodyPr>
          <a:lstStyle/>
          <a:p>
            <a:pPr marL="12700" marR="5080" algn="ctr">
              <a:lnSpc>
                <a:spcPct val="101899"/>
              </a:lnSpc>
              <a:spcBef>
                <a:spcPts val="55"/>
              </a:spcBef>
            </a:pPr>
            <a:r>
              <a:rPr sz="1800" spc="5" dirty="0">
                <a:latin typeface="Arial"/>
                <a:cs typeface="Arial"/>
              </a:rPr>
              <a:t>Reimplementation </a:t>
            </a:r>
            <a:r>
              <a:rPr sz="1800" spc="30" dirty="0">
                <a:latin typeface="Arial"/>
                <a:cs typeface="Arial"/>
              </a:rPr>
              <a:t>of tried-  </a:t>
            </a:r>
            <a:r>
              <a:rPr sz="1800" spc="25" dirty="0">
                <a:latin typeface="Arial"/>
                <a:cs typeface="Arial"/>
              </a:rPr>
              <a:t>and-tested</a:t>
            </a:r>
            <a:r>
              <a:rPr sz="1800" spc="-20" dirty="0">
                <a:latin typeface="Arial"/>
                <a:cs typeface="Arial"/>
              </a:rPr>
              <a:t> </a:t>
            </a:r>
            <a:r>
              <a:rPr sz="1800" spc="10" dirty="0">
                <a:latin typeface="Arial"/>
                <a:cs typeface="Arial"/>
              </a:rPr>
              <a:t>algorithms</a:t>
            </a:r>
            <a:r>
              <a:rPr sz="1800" spc="-20" dirty="0">
                <a:latin typeface="Arial"/>
                <a:cs typeface="Arial"/>
              </a:rPr>
              <a:t> </a:t>
            </a:r>
            <a:r>
              <a:rPr sz="1800" spc="-25" dirty="0">
                <a:latin typeface="Arial"/>
                <a:cs typeface="Arial"/>
              </a:rPr>
              <a:t>(e.g., </a:t>
            </a:r>
            <a:r>
              <a:rPr sz="1800" spc="-20" dirty="0">
                <a:latin typeface="Arial"/>
                <a:cs typeface="Arial"/>
              </a:rPr>
              <a:t> </a:t>
            </a:r>
            <a:r>
              <a:rPr sz="1800" spc="20" dirty="0">
                <a:latin typeface="Arial"/>
                <a:cs typeface="Arial"/>
              </a:rPr>
              <a:t>mapping,</a:t>
            </a:r>
            <a:r>
              <a:rPr sz="1800" spc="-10" dirty="0">
                <a:latin typeface="Arial"/>
                <a:cs typeface="Arial"/>
              </a:rPr>
              <a:t> </a:t>
            </a:r>
            <a:r>
              <a:rPr sz="1800" spc="-5" dirty="0">
                <a:latin typeface="Arial"/>
                <a:cs typeface="Arial"/>
              </a:rPr>
              <a:t>clustering)</a:t>
            </a:r>
            <a:endParaRPr sz="1800">
              <a:latin typeface="Arial"/>
              <a:cs typeface="Arial"/>
            </a:endParaRPr>
          </a:p>
        </p:txBody>
      </p:sp>
      <p:sp>
        <p:nvSpPr>
          <p:cNvPr id="18" name="object 18"/>
          <p:cNvSpPr txBox="1"/>
          <p:nvPr/>
        </p:nvSpPr>
        <p:spPr>
          <a:xfrm>
            <a:off x="9383471" y="5216683"/>
            <a:ext cx="4660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Fast</a:t>
            </a:r>
            <a:endParaRPr sz="1800">
              <a:latin typeface="Arial"/>
              <a:cs typeface="Arial"/>
            </a:endParaRPr>
          </a:p>
        </p:txBody>
      </p:sp>
      <p:sp>
        <p:nvSpPr>
          <p:cNvPr id="20" name="object 20"/>
          <p:cNvSpPr txBox="1"/>
          <p:nvPr/>
        </p:nvSpPr>
        <p:spPr>
          <a:xfrm>
            <a:off x="2139619" y="6202419"/>
            <a:ext cx="2541270" cy="579120"/>
          </a:xfrm>
          <a:prstGeom prst="rect">
            <a:avLst/>
          </a:prstGeom>
        </p:spPr>
        <p:txBody>
          <a:bodyPr vert="horz" wrap="square" lIns="0" tIns="6985" rIns="0" bIns="0" rtlCol="0">
            <a:spAutoFit/>
          </a:bodyPr>
          <a:lstStyle/>
          <a:p>
            <a:pPr marL="956944" marR="5080" indent="-944880">
              <a:lnSpc>
                <a:spcPct val="101899"/>
              </a:lnSpc>
              <a:spcBef>
                <a:spcPts val="55"/>
              </a:spcBef>
            </a:pPr>
            <a:r>
              <a:rPr sz="1800" spc="5" dirty="0">
                <a:latin typeface="Arial"/>
                <a:cs typeface="Arial"/>
              </a:rPr>
              <a:t>High </a:t>
            </a:r>
            <a:r>
              <a:rPr sz="1800" spc="-10" dirty="0">
                <a:latin typeface="Arial"/>
                <a:cs typeface="Arial"/>
              </a:rPr>
              <a:t>memory,</a:t>
            </a:r>
            <a:r>
              <a:rPr sz="1800" spc="-60" dirty="0">
                <a:latin typeface="Arial"/>
                <a:cs typeface="Arial"/>
              </a:rPr>
              <a:t> </a:t>
            </a:r>
            <a:r>
              <a:rPr sz="1800" spc="20" dirty="0">
                <a:latin typeface="Arial"/>
                <a:cs typeface="Arial"/>
              </a:rPr>
              <a:t>multi-core  </a:t>
            </a:r>
            <a:r>
              <a:rPr sz="1800" spc="-15" dirty="0">
                <a:latin typeface="Arial"/>
                <a:cs typeface="Arial"/>
              </a:rPr>
              <a:t>server</a:t>
            </a:r>
            <a:endParaRPr sz="1800">
              <a:latin typeface="Arial"/>
              <a:cs typeface="Arial"/>
            </a:endParaRPr>
          </a:p>
        </p:txBody>
      </p:sp>
      <p:sp>
        <p:nvSpPr>
          <p:cNvPr id="21" name="object 21"/>
          <p:cNvSpPr txBox="1"/>
          <p:nvPr/>
        </p:nvSpPr>
        <p:spPr>
          <a:xfrm>
            <a:off x="5242738" y="6202419"/>
            <a:ext cx="2541270" cy="579120"/>
          </a:xfrm>
          <a:prstGeom prst="rect">
            <a:avLst/>
          </a:prstGeom>
        </p:spPr>
        <p:txBody>
          <a:bodyPr vert="horz" wrap="square" lIns="0" tIns="6985" rIns="0" bIns="0" rtlCol="0">
            <a:spAutoFit/>
          </a:bodyPr>
          <a:lstStyle/>
          <a:p>
            <a:pPr marL="956944" marR="5080" indent="-944880">
              <a:lnSpc>
                <a:spcPct val="101899"/>
              </a:lnSpc>
              <a:spcBef>
                <a:spcPts val="55"/>
              </a:spcBef>
            </a:pPr>
            <a:r>
              <a:rPr sz="1800" spc="5" dirty="0">
                <a:latin typeface="Arial"/>
                <a:cs typeface="Arial"/>
              </a:rPr>
              <a:t>High </a:t>
            </a:r>
            <a:r>
              <a:rPr sz="1800" spc="-10" dirty="0">
                <a:latin typeface="Arial"/>
                <a:cs typeface="Arial"/>
              </a:rPr>
              <a:t>memory,</a:t>
            </a:r>
            <a:r>
              <a:rPr sz="1800" spc="-60" dirty="0">
                <a:latin typeface="Arial"/>
                <a:cs typeface="Arial"/>
              </a:rPr>
              <a:t> </a:t>
            </a:r>
            <a:r>
              <a:rPr sz="1800" spc="20" dirty="0">
                <a:latin typeface="Arial"/>
                <a:cs typeface="Arial"/>
              </a:rPr>
              <a:t>multi-core  </a:t>
            </a:r>
            <a:r>
              <a:rPr sz="1800" spc="-15" dirty="0">
                <a:latin typeface="Arial"/>
                <a:cs typeface="Arial"/>
              </a:rPr>
              <a:t>server</a:t>
            </a:r>
            <a:endParaRPr sz="1800">
              <a:latin typeface="Arial"/>
              <a:cs typeface="Arial"/>
            </a:endParaRPr>
          </a:p>
        </p:txBody>
      </p:sp>
      <p:sp>
        <p:nvSpPr>
          <p:cNvPr id="22" name="object 22"/>
          <p:cNvSpPr txBox="1"/>
          <p:nvPr/>
        </p:nvSpPr>
        <p:spPr>
          <a:xfrm>
            <a:off x="8358771" y="6202419"/>
            <a:ext cx="2515235" cy="579120"/>
          </a:xfrm>
          <a:prstGeom prst="rect">
            <a:avLst/>
          </a:prstGeom>
        </p:spPr>
        <p:txBody>
          <a:bodyPr vert="horz" wrap="square" lIns="0" tIns="6985" rIns="0" bIns="0" rtlCol="0">
            <a:spAutoFit/>
          </a:bodyPr>
          <a:lstStyle/>
          <a:p>
            <a:pPr marL="594995" marR="5080" indent="-582930">
              <a:lnSpc>
                <a:spcPct val="101899"/>
              </a:lnSpc>
              <a:spcBef>
                <a:spcPts val="55"/>
              </a:spcBef>
            </a:pPr>
            <a:r>
              <a:rPr sz="1800" spc="30" dirty="0">
                <a:latin typeface="Arial"/>
                <a:cs typeface="Arial"/>
              </a:rPr>
              <a:t>Low </a:t>
            </a:r>
            <a:r>
              <a:rPr sz="1800" spc="-10" dirty="0">
                <a:latin typeface="Arial"/>
                <a:cs typeface="Arial"/>
              </a:rPr>
              <a:t>memory,</a:t>
            </a:r>
            <a:r>
              <a:rPr sz="1800" spc="-70" dirty="0">
                <a:latin typeface="Arial"/>
                <a:cs typeface="Arial"/>
              </a:rPr>
              <a:t> </a:t>
            </a:r>
            <a:r>
              <a:rPr sz="1800" spc="10" dirty="0">
                <a:latin typeface="Arial"/>
                <a:cs typeface="Arial"/>
              </a:rPr>
              <a:t>potentially  </a:t>
            </a:r>
            <a:r>
              <a:rPr sz="1800" spc="-10" dirty="0">
                <a:latin typeface="Arial"/>
                <a:cs typeface="Arial"/>
              </a:rPr>
              <a:t>parallelizable</a:t>
            </a:r>
            <a:endParaRPr sz="1800">
              <a:latin typeface="Arial"/>
              <a:cs typeface="Arial"/>
            </a:endParaRPr>
          </a:p>
        </p:txBody>
      </p:sp>
      <p:sp>
        <p:nvSpPr>
          <p:cNvPr id="24" name="object 24"/>
          <p:cNvSpPr txBox="1"/>
          <p:nvPr/>
        </p:nvSpPr>
        <p:spPr>
          <a:xfrm>
            <a:off x="2188654" y="7467555"/>
            <a:ext cx="24428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Scalable </a:t>
            </a:r>
            <a:r>
              <a:rPr sz="1800" spc="-10" dirty="0">
                <a:latin typeface="Arial"/>
                <a:cs typeface="Arial"/>
              </a:rPr>
              <a:t>(simple</a:t>
            </a:r>
            <a:r>
              <a:rPr sz="1800" spc="-50" dirty="0">
                <a:latin typeface="Arial"/>
                <a:cs typeface="Arial"/>
              </a:rPr>
              <a:t> </a:t>
            </a:r>
            <a:r>
              <a:rPr sz="1800" spc="-15" dirty="0">
                <a:latin typeface="Arial"/>
                <a:cs typeface="Arial"/>
              </a:rPr>
              <a:t>binary)</a:t>
            </a:r>
            <a:endParaRPr sz="1800">
              <a:latin typeface="Arial"/>
              <a:cs typeface="Arial"/>
            </a:endParaRPr>
          </a:p>
        </p:txBody>
      </p:sp>
      <p:sp>
        <p:nvSpPr>
          <p:cNvPr id="25" name="object 25"/>
          <p:cNvSpPr txBox="1"/>
          <p:nvPr/>
        </p:nvSpPr>
        <p:spPr>
          <a:xfrm>
            <a:off x="5037797" y="7327842"/>
            <a:ext cx="2950845" cy="579120"/>
          </a:xfrm>
          <a:prstGeom prst="rect">
            <a:avLst/>
          </a:prstGeom>
        </p:spPr>
        <p:txBody>
          <a:bodyPr vert="horz" wrap="square" lIns="0" tIns="6985" rIns="0" bIns="0" rtlCol="0">
            <a:spAutoFit/>
          </a:bodyPr>
          <a:lstStyle/>
          <a:p>
            <a:pPr marL="285750" marR="5080" indent="-273685">
              <a:lnSpc>
                <a:spcPct val="101899"/>
              </a:lnSpc>
              <a:spcBef>
                <a:spcPts val="55"/>
              </a:spcBef>
            </a:pPr>
            <a:r>
              <a:rPr sz="1800" spc="30" dirty="0">
                <a:latin typeface="Arial"/>
                <a:cs typeface="Arial"/>
              </a:rPr>
              <a:t>Not </a:t>
            </a:r>
            <a:r>
              <a:rPr sz="1800" spc="15" dirty="0">
                <a:latin typeface="Arial"/>
                <a:cs typeface="Arial"/>
              </a:rPr>
              <a:t>so </a:t>
            </a:r>
            <a:r>
              <a:rPr sz="1800" spc="25" dirty="0">
                <a:latin typeface="Arial"/>
                <a:cs typeface="Arial"/>
              </a:rPr>
              <a:t>much </a:t>
            </a:r>
            <a:r>
              <a:rPr sz="1800" dirty="0">
                <a:latin typeface="Arial"/>
                <a:cs typeface="Arial"/>
              </a:rPr>
              <a:t>scalable</a:t>
            </a:r>
            <a:r>
              <a:rPr sz="1800" spc="-105" dirty="0">
                <a:latin typeface="Arial"/>
                <a:cs typeface="Arial"/>
              </a:rPr>
              <a:t> </a:t>
            </a:r>
            <a:r>
              <a:rPr sz="1800" spc="-10" dirty="0">
                <a:latin typeface="Arial"/>
                <a:cs typeface="Arial"/>
              </a:rPr>
              <a:t>(slows  </a:t>
            </a:r>
            <a:r>
              <a:rPr sz="1800" spc="40" dirty="0">
                <a:latin typeface="Arial"/>
                <a:cs typeface="Arial"/>
              </a:rPr>
              <a:t>down </a:t>
            </a:r>
            <a:r>
              <a:rPr sz="1800" spc="30" dirty="0">
                <a:latin typeface="Arial"/>
                <a:cs typeface="Arial"/>
              </a:rPr>
              <a:t>with </a:t>
            </a:r>
            <a:r>
              <a:rPr sz="1800" spc="5" dirty="0">
                <a:latin typeface="Arial"/>
                <a:cs typeface="Arial"/>
              </a:rPr>
              <a:t>sample</a:t>
            </a:r>
            <a:r>
              <a:rPr sz="1800" spc="-100" dirty="0">
                <a:latin typeface="Arial"/>
                <a:cs typeface="Arial"/>
              </a:rPr>
              <a:t> </a:t>
            </a:r>
            <a:r>
              <a:rPr sz="1800" spc="-45" dirty="0">
                <a:latin typeface="Arial"/>
                <a:cs typeface="Arial"/>
              </a:rPr>
              <a:t>size)</a:t>
            </a:r>
            <a:endParaRPr sz="1800">
              <a:latin typeface="Arial"/>
              <a:cs typeface="Arial"/>
            </a:endParaRPr>
          </a:p>
        </p:txBody>
      </p:sp>
      <p:sp>
        <p:nvSpPr>
          <p:cNvPr id="26" name="object 26"/>
          <p:cNvSpPr txBox="1"/>
          <p:nvPr/>
        </p:nvSpPr>
        <p:spPr>
          <a:xfrm>
            <a:off x="8269731" y="7327842"/>
            <a:ext cx="2693670" cy="579120"/>
          </a:xfrm>
          <a:prstGeom prst="rect">
            <a:avLst/>
          </a:prstGeom>
        </p:spPr>
        <p:txBody>
          <a:bodyPr vert="horz" wrap="square" lIns="0" tIns="6985" rIns="0" bIns="0" rtlCol="0">
            <a:spAutoFit/>
          </a:bodyPr>
          <a:lstStyle/>
          <a:p>
            <a:pPr marL="330200" marR="5080" indent="-318135">
              <a:lnSpc>
                <a:spcPct val="101899"/>
              </a:lnSpc>
              <a:spcBef>
                <a:spcPts val="55"/>
              </a:spcBef>
            </a:pPr>
            <a:r>
              <a:rPr sz="1800" spc="-10" dirty="0">
                <a:latin typeface="Arial"/>
                <a:cs typeface="Arial"/>
              </a:rPr>
              <a:t>Heavily </a:t>
            </a:r>
            <a:r>
              <a:rPr sz="1800" spc="-50" dirty="0">
                <a:latin typeface="Arial"/>
                <a:cs typeface="Arial"/>
              </a:rPr>
              <a:t>aﬀected </a:t>
            </a:r>
            <a:r>
              <a:rPr sz="1800" spc="30" dirty="0">
                <a:latin typeface="Arial"/>
                <a:cs typeface="Arial"/>
              </a:rPr>
              <a:t>by </a:t>
            </a:r>
            <a:r>
              <a:rPr sz="1800" spc="-65" dirty="0">
                <a:latin typeface="Arial"/>
                <a:cs typeface="Arial"/>
              </a:rPr>
              <a:t>errors;  </a:t>
            </a:r>
            <a:r>
              <a:rPr sz="1800" spc="-10" dirty="0">
                <a:latin typeface="Arial"/>
                <a:cs typeface="Arial"/>
              </a:rPr>
              <a:t>requires </a:t>
            </a:r>
            <a:r>
              <a:rPr sz="1800" spc="-5" dirty="0">
                <a:latin typeface="Arial"/>
                <a:cs typeface="Arial"/>
              </a:rPr>
              <a:t>more</a:t>
            </a:r>
            <a:r>
              <a:rPr sz="1800" spc="-10" dirty="0">
                <a:latin typeface="Arial"/>
                <a:cs typeface="Arial"/>
              </a:rPr>
              <a:t> reads</a:t>
            </a:r>
            <a:endParaRPr sz="1800" dirty="0">
              <a:latin typeface="Arial"/>
              <a:cs typeface="Arial"/>
            </a:endParaRPr>
          </a:p>
        </p:txBody>
      </p:sp>
      <p:sp>
        <p:nvSpPr>
          <p:cNvPr id="28" name="object 28"/>
          <p:cNvSpPr txBox="1"/>
          <p:nvPr/>
        </p:nvSpPr>
        <p:spPr>
          <a:xfrm>
            <a:off x="2135962" y="8313578"/>
            <a:ext cx="2548255" cy="858519"/>
          </a:xfrm>
          <a:prstGeom prst="rect">
            <a:avLst/>
          </a:prstGeom>
        </p:spPr>
        <p:txBody>
          <a:bodyPr vert="horz" wrap="square" lIns="0" tIns="6985" rIns="0" bIns="0" rtlCol="0">
            <a:spAutoFit/>
          </a:bodyPr>
          <a:lstStyle/>
          <a:p>
            <a:pPr marL="12700" marR="5080" algn="ctr">
              <a:lnSpc>
                <a:spcPct val="101899"/>
              </a:lnSpc>
              <a:spcBef>
                <a:spcPts val="55"/>
              </a:spcBef>
            </a:pPr>
            <a:r>
              <a:rPr sz="1800" u="sng" spc="50" dirty="0">
                <a:uFill>
                  <a:solidFill>
                    <a:srgbClr val="000000"/>
                  </a:solidFill>
                </a:uFill>
                <a:latin typeface="Arial"/>
                <a:cs typeface="Arial"/>
                <a:hlinkClick r:id="rId3"/>
              </a:rPr>
              <a:t>https://ww</a:t>
            </a:r>
            <a:r>
              <a:rPr sz="1800" u="sng" spc="-20" dirty="0">
                <a:uFill>
                  <a:solidFill>
                    <a:srgbClr val="000000"/>
                  </a:solidFill>
                </a:uFill>
                <a:latin typeface="Arial"/>
                <a:cs typeface="Arial"/>
                <a:hlinkClick r:id="rId3"/>
              </a:rPr>
              <a:t>w</a:t>
            </a:r>
            <a:r>
              <a:rPr sz="1800" u="sng" spc="20" dirty="0">
                <a:uFill>
                  <a:solidFill>
                    <a:srgbClr val="000000"/>
                  </a:solidFill>
                </a:uFill>
                <a:latin typeface="Arial"/>
                <a:cs typeface="Arial"/>
                <a:hlinkClick r:id="rId3"/>
              </a:rPr>
              <a:t>.drive5.com/ </a:t>
            </a:r>
            <a:r>
              <a:rPr sz="1800" spc="10" dirty="0">
                <a:latin typeface="Arial"/>
                <a:cs typeface="Arial"/>
              </a:rPr>
              <a:t> </a:t>
            </a:r>
            <a:r>
              <a:rPr sz="1800" u="sng" spc="5" dirty="0">
                <a:uFill>
                  <a:solidFill>
                    <a:srgbClr val="000000"/>
                  </a:solidFill>
                </a:uFill>
                <a:latin typeface="Arial"/>
                <a:cs typeface="Arial"/>
              </a:rPr>
              <a:t>usearch/manual/ </a:t>
            </a:r>
            <a:r>
              <a:rPr sz="1800" spc="5" dirty="0">
                <a:latin typeface="Arial"/>
                <a:cs typeface="Arial"/>
              </a:rPr>
              <a:t> </a:t>
            </a:r>
            <a:r>
              <a:rPr sz="1800" u="sng" dirty="0">
                <a:uFill>
                  <a:solidFill>
                    <a:srgbClr val="000000"/>
                  </a:solidFill>
                </a:uFill>
                <a:latin typeface="Arial"/>
                <a:cs typeface="Arial"/>
              </a:rPr>
              <a:t>uparse_pipeline.html</a:t>
            </a:r>
            <a:endParaRPr sz="1800">
              <a:latin typeface="Arial"/>
              <a:cs typeface="Arial"/>
            </a:endParaRPr>
          </a:p>
        </p:txBody>
      </p:sp>
      <p:sp>
        <p:nvSpPr>
          <p:cNvPr id="29" name="object 29"/>
          <p:cNvSpPr txBox="1"/>
          <p:nvPr/>
        </p:nvSpPr>
        <p:spPr>
          <a:xfrm>
            <a:off x="5022253" y="8453278"/>
            <a:ext cx="2981960" cy="579120"/>
          </a:xfrm>
          <a:prstGeom prst="rect">
            <a:avLst/>
          </a:prstGeom>
        </p:spPr>
        <p:txBody>
          <a:bodyPr vert="horz" wrap="square" lIns="0" tIns="6985" rIns="0" bIns="0" rtlCol="0">
            <a:spAutoFit/>
          </a:bodyPr>
          <a:lstStyle/>
          <a:p>
            <a:pPr marL="870585" marR="5080" indent="-858519">
              <a:lnSpc>
                <a:spcPct val="101899"/>
              </a:lnSpc>
              <a:spcBef>
                <a:spcPts val="55"/>
              </a:spcBef>
            </a:pPr>
            <a:r>
              <a:rPr sz="1800" u="sng" spc="50" dirty="0">
                <a:uFill>
                  <a:solidFill>
                    <a:srgbClr val="000000"/>
                  </a:solidFill>
                </a:uFill>
                <a:latin typeface="Arial"/>
                <a:cs typeface="Arial"/>
                <a:hlinkClick r:id="rId4"/>
              </a:rPr>
              <a:t>https://ww</a:t>
            </a:r>
            <a:r>
              <a:rPr sz="1800" u="sng" spc="-20" dirty="0">
                <a:uFill>
                  <a:solidFill>
                    <a:srgbClr val="000000"/>
                  </a:solidFill>
                </a:uFill>
                <a:latin typeface="Arial"/>
                <a:cs typeface="Arial"/>
                <a:hlinkClick r:id="rId4"/>
              </a:rPr>
              <a:t>w</a:t>
            </a:r>
            <a:r>
              <a:rPr sz="1800" u="sng" spc="20" dirty="0">
                <a:uFill>
                  <a:solidFill>
                    <a:srgbClr val="000000"/>
                  </a:solidFill>
                </a:uFill>
                <a:latin typeface="Arial"/>
                <a:cs typeface="Arial"/>
              </a:rPr>
              <a:t>.mothu</a:t>
            </a:r>
            <a:r>
              <a:rPr sz="1800" u="sng" spc="-170" dirty="0">
                <a:uFill>
                  <a:solidFill>
                    <a:srgbClr val="000000"/>
                  </a:solidFill>
                </a:uFill>
                <a:latin typeface="Arial"/>
                <a:cs typeface="Arial"/>
              </a:rPr>
              <a:t>r</a:t>
            </a:r>
            <a:r>
              <a:rPr sz="1800" u="sng" spc="10" dirty="0">
                <a:uFill>
                  <a:solidFill>
                    <a:srgbClr val="000000"/>
                  </a:solidFill>
                </a:uFill>
                <a:latin typeface="Arial"/>
                <a:cs typeface="Arial"/>
                <a:hlinkClick r:id="rId4"/>
              </a:rPr>
              <a:t>.o</a:t>
            </a:r>
            <a:r>
              <a:rPr sz="1800" u="sng" spc="-50" dirty="0">
                <a:uFill>
                  <a:solidFill>
                    <a:srgbClr val="000000"/>
                  </a:solidFill>
                </a:uFill>
                <a:latin typeface="Arial"/>
                <a:cs typeface="Arial"/>
                <a:hlinkClick r:id="rId4"/>
              </a:rPr>
              <a:t>r</a:t>
            </a:r>
            <a:r>
              <a:rPr sz="1800" u="sng" spc="45" dirty="0">
                <a:uFill>
                  <a:solidFill>
                    <a:srgbClr val="000000"/>
                  </a:solidFill>
                </a:uFill>
                <a:latin typeface="Arial"/>
                <a:cs typeface="Arial"/>
                <a:hlinkClick r:id="rId4"/>
              </a:rPr>
              <a:t>g/wiki/ </a:t>
            </a:r>
            <a:r>
              <a:rPr sz="1800" spc="30" dirty="0">
                <a:latin typeface="Arial"/>
                <a:cs typeface="Arial"/>
              </a:rPr>
              <a:t> </a:t>
            </a:r>
            <a:r>
              <a:rPr sz="1800" u="sng" spc="-20" dirty="0">
                <a:uFill>
                  <a:solidFill>
                    <a:srgbClr val="000000"/>
                  </a:solidFill>
                </a:uFill>
                <a:latin typeface="Arial"/>
                <a:cs typeface="Arial"/>
              </a:rPr>
              <a:t>MiSeq_SOP</a:t>
            </a:r>
            <a:endParaRPr sz="1800">
              <a:latin typeface="Arial"/>
              <a:cs typeface="Arial"/>
            </a:endParaRPr>
          </a:p>
        </p:txBody>
      </p:sp>
      <p:sp>
        <p:nvSpPr>
          <p:cNvPr id="30" name="object 30"/>
          <p:cNvSpPr txBox="1"/>
          <p:nvPr/>
        </p:nvSpPr>
        <p:spPr>
          <a:xfrm>
            <a:off x="8284591" y="8453278"/>
            <a:ext cx="2663825" cy="579120"/>
          </a:xfrm>
          <a:prstGeom prst="rect">
            <a:avLst/>
          </a:prstGeom>
        </p:spPr>
        <p:txBody>
          <a:bodyPr vert="horz" wrap="square" lIns="0" tIns="6985" rIns="0" bIns="0" rtlCol="0">
            <a:spAutoFit/>
          </a:bodyPr>
          <a:lstStyle/>
          <a:p>
            <a:pPr marL="365760" marR="5080" indent="-353695">
              <a:lnSpc>
                <a:spcPct val="101899"/>
              </a:lnSpc>
              <a:spcBef>
                <a:spcPts val="55"/>
              </a:spcBef>
            </a:pPr>
            <a:r>
              <a:rPr sz="1800" u="sng" spc="25" dirty="0">
                <a:uFill>
                  <a:solidFill>
                    <a:srgbClr val="000000"/>
                  </a:solidFill>
                </a:uFill>
                <a:latin typeface="Arial"/>
                <a:cs typeface="Arial"/>
              </a:rPr>
              <a:t>https://benjjneb.github.io/ </a:t>
            </a:r>
            <a:r>
              <a:rPr sz="1800" spc="15" dirty="0">
                <a:latin typeface="Arial"/>
                <a:cs typeface="Arial"/>
              </a:rPr>
              <a:t> </a:t>
            </a:r>
            <a:r>
              <a:rPr sz="1800" u="sng" spc="20" dirty="0">
                <a:uFill>
                  <a:solidFill>
                    <a:srgbClr val="000000"/>
                  </a:solidFill>
                </a:uFill>
                <a:latin typeface="Arial"/>
                <a:cs typeface="Arial"/>
              </a:rPr>
              <a:t>dada2/tutorial.html</a:t>
            </a:r>
            <a:endParaRPr sz="1800">
              <a:latin typeface="Arial"/>
              <a:cs typeface="Arial"/>
            </a:endParaRPr>
          </a:p>
        </p:txBody>
      </p:sp>
      <p:sp>
        <p:nvSpPr>
          <p:cNvPr id="15" name="Title 1">
            <a:extLst>
              <a:ext uri="{FF2B5EF4-FFF2-40B4-BE49-F238E27FC236}">
                <a16:creationId xmlns:a16="http://schemas.microsoft.com/office/drawing/2014/main" id="{01996612-F2FC-9906-A56E-089CB254EA7C}"/>
              </a:ext>
            </a:extLst>
          </p:cNvPr>
          <p:cNvSpPr txBox="1">
            <a:spLocks/>
          </p:cNvSpPr>
          <p:nvPr/>
        </p:nvSpPr>
        <p:spPr>
          <a:xfrm>
            <a:off x="400732" y="1264623"/>
            <a:ext cx="12203333" cy="10213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A quick look at some other tools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pic>
        <p:nvPicPr>
          <p:cNvPr id="3074" name="Picture 2">
            <a:extLst>
              <a:ext uri="{FF2B5EF4-FFF2-40B4-BE49-F238E27FC236}">
                <a16:creationId xmlns:a16="http://schemas.microsoft.com/office/drawing/2014/main" id="{868B505F-8DFC-B64A-A9C9-8A005B4CD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24" y="2742942"/>
            <a:ext cx="11656148" cy="6120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09DB37-CB17-5940-9D44-C2C16BF4D033}"/>
              </a:ext>
            </a:extLst>
          </p:cNvPr>
          <p:cNvSpPr txBox="1"/>
          <p:nvPr/>
        </p:nvSpPr>
        <p:spPr>
          <a:xfrm>
            <a:off x="6067870" y="9265702"/>
            <a:ext cx="6934199" cy="461665"/>
          </a:xfrm>
          <a:prstGeom prst="rect">
            <a:avLst/>
          </a:prstGeom>
          <a:noFill/>
        </p:spPr>
        <p:txBody>
          <a:bodyPr wrap="square" rtlCol="0">
            <a:spAutoFit/>
          </a:bodyPr>
          <a:lstStyle/>
          <a:p>
            <a:r>
              <a:rPr lang="en-CH" sz="1200" dirty="0"/>
              <a:t>Santos et al. 2020 </a:t>
            </a:r>
            <a:r>
              <a:rPr lang="en-GB" sz="1200" dirty="0"/>
              <a:t>Computational methods for 16S metabarcoding studies using Nanopore sequencing data</a:t>
            </a:r>
          </a:p>
          <a:p>
            <a:endParaRPr lang="en-CH" sz="1200" dirty="0"/>
          </a:p>
        </p:txBody>
      </p:sp>
      <p:sp>
        <p:nvSpPr>
          <p:cNvPr id="4" name="Title 1">
            <a:extLst>
              <a:ext uri="{FF2B5EF4-FFF2-40B4-BE49-F238E27FC236}">
                <a16:creationId xmlns:a16="http://schemas.microsoft.com/office/drawing/2014/main" id="{2FD8795B-71C0-5E7A-8F9C-B3AEDE50DF1C}"/>
              </a:ext>
            </a:extLst>
          </p:cNvPr>
          <p:cNvSpPr txBox="1">
            <a:spLocks/>
          </p:cNvSpPr>
          <p:nvPr/>
        </p:nvSpPr>
        <p:spPr>
          <a:xfrm>
            <a:off x="400732" y="1264623"/>
            <a:ext cx="12203333" cy="1075806"/>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A quick look at some other tools</a:t>
            </a:r>
          </a:p>
        </p:txBody>
      </p:sp>
    </p:spTree>
    <p:extLst>
      <p:ext uri="{BB962C8B-B14F-4D97-AF65-F5344CB8AC3E}">
        <p14:creationId xmlns:p14="http://schemas.microsoft.com/office/powerpoint/2010/main" val="2750162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pic>
        <p:nvPicPr>
          <p:cNvPr id="5" name="Picture 4" descr="Timeline&#10;&#10;Description automatically generated">
            <a:extLst>
              <a:ext uri="{FF2B5EF4-FFF2-40B4-BE49-F238E27FC236}">
                <a16:creationId xmlns:a16="http://schemas.microsoft.com/office/drawing/2014/main" id="{864DA8CB-B657-B225-D3D5-A470834D9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538989"/>
            <a:ext cx="11442161" cy="6560358"/>
          </a:xfrm>
          <a:prstGeom prst="rect">
            <a:avLst/>
          </a:prstGeom>
        </p:spPr>
      </p:pic>
      <p:sp>
        <p:nvSpPr>
          <p:cNvPr id="7" name="Title 1">
            <a:extLst>
              <a:ext uri="{FF2B5EF4-FFF2-40B4-BE49-F238E27FC236}">
                <a16:creationId xmlns:a16="http://schemas.microsoft.com/office/drawing/2014/main" id="{1BEC5DF5-D72C-8B7C-BFB3-CCCB3F87898F}"/>
              </a:ext>
            </a:extLst>
          </p:cNvPr>
          <p:cNvSpPr txBox="1">
            <a:spLocks/>
          </p:cNvSpPr>
          <p:nvPr/>
        </p:nvSpPr>
        <p:spPr>
          <a:xfrm>
            <a:off x="400732" y="1367466"/>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long read sequencing</a:t>
            </a:r>
          </a:p>
        </p:txBody>
      </p:sp>
    </p:spTree>
    <p:extLst>
      <p:ext uri="{BB962C8B-B14F-4D97-AF65-F5344CB8AC3E}">
        <p14:creationId xmlns:p14="http://schemas.microsoft.com/office/powerpoint/2010/main" val="3960271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016000" y="3311125"/>
            <a:ext cx="6324600" cy="4503284"/>
          </a:xfrm>
          <a:prstGeom prst="rect">
            <a:avLst/>
          </a:prstGeom>
        </p:spPr>
        <p:txBody>
          <a:bodyPr vert="horz" wrap="square" lIns="0" tIns="12700" rIns="0" bIns="0" rtlCol="0">
            <a:spAutoFit/>
          </a:bodyPr>
          <a:lstStyle/>
          <a:p>
            <a:pPr marL="469900" marR="5080" indent="-457200">
              <a:lnSpc>
                <a:spcPct val="147700"/>
              </a:lnSpc>
              <a:spcBef>
                <a:spcPts val="100"/>
              </a:spcBef>
              <a:buFont typeface="Arial" panose="020B0604020202020204" pitchFamily="34" charset="0"/>
              <a:buChar char="•"/>
            </a:pPr>
            <a:r>
              <a:rPr sz="4000" dirty="0">
                <a:latin typeface="Arial"/>
                <a:cs typeface="Arial"/>
              </a:rPr>
              <a:t>Main goals</a:t>
            </a:r>
            <a:endParaRPr lang="de-CH" sz="4000" dirty="0">
              <a:latin typeface="Arial"/>
              <a:cs typeface="Arial"/>
            </a:endParaRPr>
          </a:p>
          <a:p>
            <a:pPr marL="469900" marR="5080" indent="-457200">
              <a:lnSpc>
                <a:spcPct val="147700"/>
              </a:lnSpc>
              <a:spcBef>
                <a:spcPts val="100"/>
              </a:spcBef>
              <a:buFont typeface="Arial" panose="020B0604020202020204" pitchFamily="34" charset="0"/>
              <a:buChar char="•"/>
            </a:pPr>
            <a:r>
              <a:rPr sz="4000" dirty="0">
                <a:latin typeface="Arial"/>
                <a:cs typeface="Arial"/>
              </a:rPr>
              <a:t>Mai</a:t>
            </a:r>
            <a:r>
              <a:rPr lang="de-CH" sz="4000" dirty="0" err="1">
                <a:latin typeface="Arial"/>
                <a:cs typeface="Arial"/>
              </a:rPr>
              <a:t>n</a:t>
            </a:r>
            <a:r>
              <a:rPr lang="de-CH" sz="4000" dirty="0">
                <a:latin typeface="Arial"/>
                <a:cs typeface="Arial"/>
              </a:rPr>
              <a:t> </a:t>
            </a:r>
            <a:r>
              <a:rPr sz="4000" dirty="0">
                <a:latin typeface="Arial"/>
                <a:cs typeface="Arial"/>
              </a:rPr>
              <a:t>challenges</a:t>
            </a:r>
            <a:endParaRPr lang="de-CH" sz="4000" dirty="0">
              <a:latin typeface="Arial"/>
              <a:cs typeface="Arial"/>
            </a:endParaRPr>
          </a:p>
          <a:p>
            <a:pPr marL="469900" marR="5080" indent="-457200">
              <a:lnSpc>
                <a:spcPct val="147700"/>
              </a:lnSpc>
              <a:spcBef>
                <a:spcPts val="100"/>
              </a:spcBef>
              <a:buFont typeface="Arial" panose="020B0604020202020204" pitchFamily="34" charset="0"/>
              <a:buChar char="•"/>
            </a:pPr>
            <a:r>
              <a:rPr sz="4000" dirty="0">
                <a:latin typeface="Arial"/>
                <a:cs typeface="Arial"/>
              </a:rPr>
              <a:t>Approaches</a:t>
            </a:r>
            <a:endParaRPr lang="de-CH" sz="4000" dirty="0">
              <a:latin typeface="Arial"/>
              <a:cs typeface="Arial"/>
            </a:endParaRPr>
          </a:p>
          <a:p>
            <a:pPr marL="469900" marR="5080" indent="-457200">
              <a:lnSpc>
                <a:spcPct val="147700"/>
              </a:lnSpc>
              <a:spcBef>
                <a:spcPts val="100"/>
              </a:spcBef>
              <a:buFont typeface="Arial" panose="020B0604020202020204" pitchFamily="34" charset="0"/>
              <a:buChar char="•"/>
            </a:pPr>
            <a:r>
              <a:rPr sz="4000" spc="-5" dirty="0">
                <a:latin typeface="Arial"/>
                <a:cs typeface="Arial"/>
              </a:rPr>
              <a:t>Databases</a:t>
            </a:r>
            <a:endParaRPr sz="4000" dirty="0">
              <a:latin typeface="Arial"/>
              <a:cs typeface="Arial"/>
            </a:endParaRPr>
          </a:p>
          <a:p>
            <a:pPr marL="469900" indent="-457200">
              <a:lnSpc>
                <a:spcPct val="100000"/>
              </a:lnSpc>
              <a:spcBef>
                <a:spcPts val="1485"/>
              </a:spcBef>
              <a:buFont typeface="Arial" panose="020B0604020202020204" pitchFamily="34" charset="0"/>
              <a:buChar char="•"/>
            </a:pPr>
            <a:r>
              <a:rPr sz="4000" spc="-5" dirty="0">
                <a:latin typeface="Arial"/>
                <a:cs typeface="Arial"/>
              </a:rPr>
              <a:t>File</a:t>
            </a:r>
            <a:r>
              <a:rPr sz="4000" spc="-60" dirty="0">
                <a:latin typeface="Arial"/>
                <a:cs typeface="Arial"/>
              </a:rPr>
              <a:t> </a:t>
            </a:r>
            <a:r>
              <a:rPr sz="4000" spc="-5" dirty="0">
                <a:latin typeface="Arial"/>
                <a:cs typeface="Arial"/>
              </a:rPr>
              <a:t>format</a:t>
            </a:r>
            <a:endParaRPr sz="4000" dirty="0">
              <a:latin typeface="Arial"/>
              <a:cs typeface="Arial"/>
            </a:endParaRPr>
          </a:p>
        </p:txBody>
      </p:sp>
      <p:sp>
        <p:nvSpPr>
          <p:cNvPr id="7" name="object 7"/>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8" name="Title 1">
            <a:extLst>
              <a:ext uri="{FF2B5EF4-FFF2-40B4-BE49-F238E27FC236}">
                <a16:creationId xmlns:a16="http://schemas.microsoft.com/office/drawing/2014/main" id="{73FD89F9-1B32-C0EA-28ED-0E60B82D4FC6}"/>
              </a:ext>
            </a:extLst>
          </p:cNvPr>
          <p:cNvSpPr txBox="1">
            <a:spLocks/>
          </p:cNvSpPr>
          <p:nvPr/>
        </p:nvSpPr>
        <p:spPr>
          <a:xfrm>
            <a:off x="558800" y="1513177"/>
            <a:ext cx="12203333" cy="1001423"/>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4000" dirty="0"/>
              <a:t>Outline</a:t>
            </a:r>
            <a:endParaRPr lang="en-US" sz="4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EFB505C-9FB0-9C41-A47D-2B6C9668E4B1}"/>
              </a:ext>
            </a:extLst>
          </p:cNvPr>
          <p:cNvSpPr>
            <a:spLocks noGrp="1"/>
          </p:cNvSpPr>
          <p:nvPr>
            <p:ph sz="half" idx="2"/>
          </p:nvPr>
        </p:nvSpPr>
        <p:spPr>
          <a:xfrm>
            <a:off x="622887" y="2529246"/>
            <a:ext cx="5498513" cy="7017306"/>
          </a:xfrm>
        </p:spPr>
        <p:txBody>
          <a:bodyPr/>
          <a:lstStyle/>
          <a:p>
            <a:r>
              <a:rPr lang="en-CH" dirty="0">
                <a:solidFill>
                  <a:srgbClr val="FF0000"/>
                </a:solidFill>
                <a:latin typeface="+mn-lt"/>
              </a:rPr>
              <a:t>Alpha Diversity</a:t>
            </a:r>
          </a:p>
          <a:p>
            <a:endParaRPr lang="en-CH" dirty="0">
              <a:latin typeface="+mn-lt"/>
              <a:cs typeface="Arial" panose="020B0604020202020204" pitchFamily="34" charset="0"/>
            </a:endParaRPr>
          </a:p>
          <a:p>
            <a:r>
              <a:rPr lang="en-GB" b="1" i="1" dirty="0">
                <a:latin typeface="+mn-lt"/>
                <a:cs typeface="Arial" panose="020B0604020202020204" pitchFamily="34" charset="0"/>
              </a:rPr>
              <a:t>Shannon diversity index</a:t>
            </a:r>
            <a:r>
              <a:rPr lang="en-GB" dirty="0">
                <a:latin typeface="+mn-lt"/>
                <a:cs typeface="Arial" panose="020B0604020202020204" pitchFamily="34" charset="0"/>
              </a:rPr>
              <a:t> </a:t>
            </a:r>
            <a:r>
              <a:rPr lang="en-GB" dirty="0">
                <a:latin typeface="+mn-lt"/>
              </a:rPr>
              <a:t>measures the diversity of species in a community</a:t>
            </a:r>
            <a:r>
              <a:rPr lang="en-GB" sz="2400" dirty="0">
                <a:latin typeface="+mn-lt"/>
                <a:cs typeface="Arial" panose="020B0604020202020204" pitchFamily="34" charset="0"/>
              </a:rPr>
              <a:t>. </a:t>
            </a: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r>
              <a:rPr lang="en-GB" b="1" i="1" dirty="0">
                <a:latin typeface="+mn-lt"/>
                <a:cs typeface="Arial" panose="020B0604020202020204" pitchFamily="34" charset="0"/>
              </a:rPr>
              <a:t>Simpson diversity index</a:t>
            </a:r>
            <a:r>
              <a:rPr lang="en-GB" dirty="0">
                <a:latin typeface="+mn-lt"/>
                <a:cs typeface="Arial" panose="020B0604020202020204" pitchFamily="34" charset="0"/>
              </a:rPr>
              <a:t> </a:t>
            </a:r>
            <a:r>
              <a:rPr lang="en-GB" dirty="0">
                <a:latin typeface="+mn-lt"/>
              </a:rPr>
              <a:t>measures the diversity of species in a community – dominance index</a:t>
            </a:r>
          </a:p>
          <a:p>
            <a:endParaRPr lang="en-GB" dirty="0">
              <a:latin typeface="+mn-lt"/>
              <a:cs typeface="Arial" panose="020B0604020202020204" pitchFamily="34" charset="0"/>
            </a:endParaRPr>
          </a:p>
          <a:p>
            <a:endParaRPr lang="en-GB" dirty="0">
              <a:latin typeface="+mn-lt"/>
              <a:cs typeface="Arial" panose="020B0604020202020204" pitchFamily="34" charset="0"/>
            </a:endParaRPr>
          </a:p>
          <a:p>
            <a:endParaRPr lang="en-GB" dirty="0">
              <a:latin typeface="+mn-lt"/>
              <a:cs typeface="Arial" panose="020B0604020202020204" pitchFamily="34" charset="0"/>
            </a:endParaRPr>
          </a:p>
          <a:p>
            <a:endParaRPr lang="en-CH" dirty="0">
              <a:latin typeface="+mn-lt"/>
            </a:endParaRPr>
          </a:p>
        </p:txBody>
      </p:sp>
      <p:sp>
        <p:nvSpPr>
          <p:cNvPr id="7" name="Content Placeholder 6">
            <a:extLst>
              <a:ext uri="{FF2B5EF4-FFF2-40B4-BE49-F238E27FC236}">
                <a16:creationId xmlns:a16="http://schemas.microsoft.com/office/drawing/2014/main" id="{367FBEBE-C5AC-5D43-85DF-EE9451050EF6}"/>
              </a:ext>
            </a:extLst>
          </p:cNvPr>
          <p:cNvSpPr>
            <a:spLocks noGrp="1"/>
          </p:cNvSpPr>
          <p:nvPr>
            <p:ph sz="half" idx="3"/>
          </p:nvPr>
        </p:nvSpPr>
        <p:spPr>
          <a:xfrm>
            <a:off x="6856438" y="2529246"/>
            <a:ext cx="5794135" cy="7755969"/>
          </a:xfrm>
        </p:spPr>
        <p:txBody>
          <a:bodyPr/>
          <a:lstStyle/>
          <a:p>
            <a:r>
              <a:rPr lang="en-CH" dirty="0">
                <a:solidFill>
                  <a:srgbClr val="FF0000"/>
                </a:solidFill>
                <a:latin typeface="+mn-lt"/>
              </a:rPr>
              <a:t>Beta Diversity</a:t>
            </a:r>
          </a:p>
          <a:p>
            <a:endParaRPr lang="en-CH" dirty="0">
              <a:latin typeface="+mn-lt"/>
            </a:endParaRPr>
          </a:p>
          <a:p>
            <a:pPr rtl="0"/>
            <a:r>
              <a:rPr lang="en-GB" b="1" i="1" dirty="0">
                <a:latin typeface="+mn-lt"/>
              </a:rPr>
              <a:t>Bray–Curtis dissimilarity</a:t>
            </a:r>
            <a:endParaRPr lang="en-GB" dirty="0">
              <a:latin typeface="+mn-lt"/>
            </a:endParaRPr>
          </a:p>
          <a:p>
            <a:pPr rtl="0"/>
            <a:r>
              <a:rPr lang="en-GB" sz="2400" dirty="0">
                <a:latin typeface="+mn-lt"/>
              </a:rPr>
              <a:t>- based on abundance/read count data</a:t>
            </a:r>
          </a:p>
          <a:p>
            <a:pPr rtl="0"/>
            <a:r>
              <a:rPr lang="en-GB" sz="2400" dirty="0">
                <a:latin typeface="+mn-lt"/>
              </a:rPr>
              <a:t>- differences in microbial abundances between two samples (e.g., at species level)</a:t>
            </a:r>
          </a:p>
          <a:p>
            <a:pPr rtl="0"/>
            <a:r>
              <a:rPr lang="en-GB" sz="2400" dirty="0">
                <a:latin typeface="+mn-lt"/>
              </a:rPr>
              <a:t>values are from 0 to 1</a:t>
            </a:r>
          </a:p>
          <a:p>
            <a:endParaRPr lang="en-CH" dirty="0">
              <a:latin typeface="+mn-lt"/>
            </a:endParaRPr>
          </a:p>
          <a:p>
            <a:endParaRPr lang="en-CH" dirty="0">
              <a:latin typeface="+mn-lt"/>
            </a:endParaRPr>
          </a:p>
          <a:p>
            <a:pPr rtl="0"/>
            <a:r>
              <a:rPr lang="en-GB" b="1" i="1" dirty="0">
                <a:latin typeface="+mn-lt"/>
              </a:rPr>
              <a:t>Jaccard distance</a:t>
            </a:r>
            <a:endParaRPr lang="en-GB" dirty="0">
              <a:latin typeface="+mn-lt"/>
            </a:endParaRPr>
          </a:p>
          <a:p>
            <a:pPr rtl="0"/>
            <a:r>
              <a:rPr lang="en-GB" sz="2400" dirty="0">
                <a:latin typeface="+mn-lt"/>
              </a:rPr>
              <a:t>- based on presence or absence of species</a:t>
            </a:r>
          </a:p>
          <a:p>
            <a:pPr rtl="0"/>
            <a:r>
              <a:rPr lang="en-GB" sz="2400" dirty="0">
                <a:latin typeface="+mn-lt"/>
              </a:rPr>
              <a:t>- difference in microbial composition between two samples</a:t>
            </a:r>
          </a:p>
          <a:p>
            <a:pPr rtl="0"/>
            <a:r>
              <a:rPr lang="en-GB" sz="2400" dirty="0">
                <a:latin typeface="+mn-lt"/>
              </a:rPr>
              <a:t>0 means both samples share exact the same species</a:t>
            </a:r>
          </a:p>
          <a:p>
            <a:pPr rtl="0"/>
            <a:r>
              <a:rPr lang="en-GB" sz="2400" dirty="0">
                <a:latin typeface="+mn-lt"/>
              </a:rPr>
              <a:t>1 means both samples have no species in common</a:t>
            </a:r>
          </a:p>
          <a:p>
            <a:endParaRPr lang="en-CH" dirty="0">
              <a:latin typeface="+mn-lt"/>
            </a:endParaRPr>
          </a:p>
          <a:p>
            <a:endParaRPr lang="en-CH" dirty="0">
              <a:latin typeface="+mn-lt"/>
            </a:endParaRPr>
          </a:p>
        </p:txBody>
      </p:sp>
      <p:sp>
        <p:nvSpPr>
          <p:cNvPr id="4" name="object 3">
            <a:extLst>
              <a:ext uri="{FF2B5EF4-FFF2-40B4-BE49-F238E27FC236}">
                <a16:creationId xmlns:a16="http://schemas.microsoft.com/office/drawing/2014/main" id="{F539EF43-3CEF-DA4C-AA97-6FC1920AFA58}"/>
              </a:ext>
            </a:extLst>
          </p:cNvPr>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pic>
        <p:nvPicPr>
          <p:cNvPr id="11" name="Picture 10">
            <a:extLst>
              <a:ext uri="{FF2B5EF4-FFF2-40B4-BE49-F238E27FC236}">
                <a16:creationId xmlns:a16="http://schemas.microsoft.com/office/drawing/2014/main" id="{E0C1E544-611D-8CDF-C96C-2C3B7C248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79" y="4876800"/>
            <a:ext cx="5794135" cy="1141120"/>
          </a:xfrm>
          <a:prstGeom prst="rect">
            <a:avLst/>
          </a:prstGeom>
        </p:spPr>
      </p:pic>
      <p:sp>
        <p:nvSpPr>
          <p:cNvPr id="2" name="Title 1">
            <a:extLst>
              <a:ext uri="{FF2B5EF4-FFF2-40B4-BE49-F238E27FC236}">
                <a16:creationId xmlns:a16="http://schemas.microsoft.com/office/drawing/2014/main" id="{EC19BF53-75F6-FB71-AD0A-D28EAEB7549D}"/>
              </a:ext>
            </a:extLst>
          </p:cNvPr>
          <p:cNvSpPr txBox="1">
            <a:spLocks/>
          </p:cNvSpPr>
          <p:nvPr/>
        </p:nvSpPr>
        <p:spPr>
          <a:xfrm>
            <a:off x="400732" y="1264623"/>
            <a:ext cx="12203333" cy="1107116"/>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Example of statistical analysis – diversity estimates</a:t>
            </a:r>
            <a:endParaRPr lang="en-GB" sz="4000" dirty="0"/>
          </a:p>
        </p:txBody>
      </p:sp>
      <p:pic>
        <p:nvPicPr>
          <p:cNvPr id="5" name="Picture 4" descr="Text&#10;&#10;Description automatically generated with medium confidence">
            <a:extLst>
              <a:ext uri="{FF2B5EF4-FFF2-40B4-BE49-F238E27FC236}">
                <a16:creationId xmlns:a16="http://schemas.microsoft.com/office/drawing/2014/main" id="{45E19D44-1B6A-36E9-D49F-C913A107A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7822867"/>
            <a:ext cx="3943368" cy="1332219"/>
          </a:xfrm>
          <a:prstGeom prst="rect">
            <a:avLst/>
          </a:prstGeom>
        </p:spPr>
      </p:pic>
      <p:sp>
        <p:nvSpPr>
          <p:cNvPr id="9" name="TextBox 8">
            <a:extLst>
              <a:ext uri="{FF2B5EF4-FFF2-40B4-BE49-F238E27FC236}">
                <a16:creationId xmlns:a16="http://schemas.microsoft.com/office/drawing/2014/main" id="{4EBDEDAA-E095-73EF-20E7-BE0AD0E70D0F}"/>
              </a:ext>
            </a:extLst>
          </p:cNvPr>
          <p:cNvSpPr txBox="1"/>
          <p:nvPr/>
        </p:nvSpPr>
        <p:spPr>
          <a:xfrm>
            <a:off x="354227" y="9334041"/>
            <a:ext cx="2022092" cy="369332"/>
          </a:xfrm>
          <a:prstGeom prst="rect">
            <a:avLst/>
          </a:prstGeom>
          <a:noFill/>
        </p:spPr>
        <p:txBody>
          <a:bodyPr wrap="none" rtlCol="0">
            <a:spAutoFit/>
          </a:bodyPr>
          <a:lstStyle/>
          <a:p>
            <a:r>
              <a:rPr lang="en-CH" dirty="0"/>
              <a:t>Mouillot et al. 1999</a:t>
            </a:r>
          </a:p>
        </p:txBody>
      </p:sp>
    </p:spTree>
    <p:extLst>
      <p:ext uri="{BB962C8B-B14F-4D97-AF65-F5344CB8AC3E}">
        <p14:creationId xmlns:p14="http://schemas.microsoft.com/office/powerpoint/2010/main" val="1487977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EFB505C-9FB0-9C41-A47D-2B6C9668E4B1}"/>
              </a:ext>
            </a:extLst>
          </p:cNvPr>
          <p:cNvSpPr>
            <a:spLocks noGrp="1"/>
          </p:cNvSpPr>
          <p:nvPr>
            <p:ph sz="half" idx="2"/>
          </p:nvPr>
        </p:nvSpPr>
        <p:spPr>
          <a:xfrm>
            <a:off x="622887" y="2529246"/>
            <a:ext cx="5525476" cy="6767154"/>
          </a:xfrm>
        </p:spPr>
        <p:txBody>
          <a:bodyPr/>
          <a:lstStyle/>
          <a:p>
            <a:r>
              <a:rPr lang="en-CH" dirty="0">
                <a:solidFill>
                  <a:srgbClr val="FF0000"/>
                </a:solidFill>
                <a:latin typeface="+mn-lt"/>
              </a:rPr>
              <a:t>Alpha Diversity</a:t>
            </a:r>
          </a:p>
          <a:p>
            <a:endParaRPr lang="en-CH" dirty="0">
              <a:latin typeface="+mn-lt"/>
              <a:cs typeface="Arial" panose="020B0604020202020204" pitchFamily="34" charset="0"/>
            </a:endParaRPr>
          </a:p>
          <a:p>
            <a:r>
              <a:rPr lang="en-GB" b="1" i="1" dirty="0">
                <a:latin typeface="+mn-lt"/>
                <a:cs typeface="Arial" panose="020B0604020202020204" pitchFamily="34" charset="0"/>
              </a:rPr>
              <a:t>Shannon diversity index</a:t>
            </a:r>
            <a:r>
              <a:rPr lang="en-GB" dirty="0">
                <a:latin typeface="+mn-lt"/>
                <a:cs typeface="Arial" panose="020B0604020202020204" pitchFamily="34" charset="0"/>
              </a:rPr>
              <a:t> </a:t>
            </a:r>
            <a:r>
              <a:rPr lang="en-GB" dirty="0">
                <a:latin typeface="+mn-lt"/>
              </a:rPr>
              <a:t>measures the diversity of species in a community</a:t>
            </a:r>
            <a:r>
              <a:rPr lang="en-GB" sz="2400" dirty="0">
                <a:latin typeface="+mn-lt"/>
                <a:cs typeface="Arial" panose="020B0604020202020204" pitchFamily="34" charset="0"/>
              </a:rPr>
              <a:t>. </a:t>
            </a: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endParaRPr lang="en-GB" sz="2400" dirty="0">
              <a:latin typeface="+mn-lt"/>
              <a:cs typeface="Arial" panose="020B0604020202020204" pitchFamily="34" charset="0"/>
            </a:endParaRPr>
          </a:p>
          <a:p>
            <a:r>
              <a:rPr lang="en-GB" b="1" i="1" dirty="0" err="1">
                <a:latin typeface="+mn-lt"/>
                <a:cs typeface="Arial" panose="020B0604020202020204" pitchFamily="34" charset="0"/>
              </a:rPr>
              <a:t>Pielou’s</a:t>
            </a:r>
            <a:r>
              <a:rPr lang="en-GB" b="1" i="1" dirty="0">
                <a:latin typeface="+mn-lt"/>
                <a:cs typeface="Arial" panose="020B0604020202020204" pitchFamily="34" charset="0"/>
              </a:rPr>
              <a:t> evenness – also known as equitability</a:t>
            </a:r>
            <a:endParaRPr lang="en-GB" dirty="0">
              <a:latin typeface="+mn-lt"/>
            </a:endParaRPr>
          </a:p>
          <a:p>
            <a:endParaRPr lang="en-GB" sz="2400" dirty="0">
              <a:latin typeface="+mn-lt"/>
              <a:cs typeface="Arial" panose="020B0604020202020204" pitchFamily="34" charset="0"/>
            </a:endParaRPr>
          </a:p>
          <a:p>
            <a:r>
              <a:rPr lang="en-GB" sz="2400" b="0" i="0" dirty="0">
                <a:solidFill>
                  <a:srgbClr val="000000"/>
                </a:solidFill>
                <a:effectLst/>
                <a:latin typeface="+mn-lt"/>
                <a:cs typeface="Arial" panose="020B0604020202020204" pitchFamily="34" charset="0"/>
              </a:rPr>
              <a:t>Shannon diversity divided by the logarithm of number of taxa</a:t>
            </a:r>
            <a:endParaRPr lang="en-GB" sz="2400" dirty="0">
              <a:latin typeface="+mn-lt"/>
              <a:cs typeface="Arial" panose="020B0604020202020204" pitchFamily="34" charset="0"/>
            </a:endParaRPr>
          </a:p>
          <a:p>
            <a:endParaRPr lang="en-GB" dirty="0">
              <a:latin typeface="+mn-lt"/>
              <a:cs typeface="Arial" panose="020B0604020202020204" pitchFamily="34" charset="0"/>
            </a:endParaRPr>
          </a:p>
          <a:p>
            <a:endParaRPr lang="en-GB" dirty="0">
              <a:latin typeface="+mn-lt"/>
              <a:cs typeface="Arial" panose="020B0604020202020204" pitchFamily="34" charset="0"/>
            </a:endParaRPr>
          </a:p>
          <a:p>
            <a:endParaRPr lang="en-GB" dirty="0">
              <a:latin typeface="+mn-lt"/>
              <a:cs typeface="Arial" panose="020B0604020202020204" pitchFamily="34" charset="0"/>
            </a:endParaRPr>
          </a:p>
          <a:p>
            <a:endParaRPr lang="en-CH" dirty="0">
              <a:latin typeface="+mn-lt"/>
            </a:endParaRPr>
          </a:p>
        </p:txBody>
      </p:sp>
      <p:sp>
        <p:nvSpPr>
          <p:cNvPr id="7" name="Content Placeholder 6">
            <a:extLst>
              <a:ext uri="{FF2B5EF4-FFF2-40B4-BE49-F238E27FC236}">
                <a16:creationId xmlns:a16="http://schemas.microsoft.com/office/drawing/2014/main" id="{367FBEBE-C5AC-5D43-85DF-EE9451050EF6}"/>
              </a:ext>
            </a:extLst>
          </p:cNvPr>
          <p:cNvSpPr>
            <a:spLocks noGrp="1"/>
          </p:cNvSpPr>
          <p:nvPr>
            <p:ph sz="half" idx="3"/>
          </p:nvPr>
        </p:nvSpPr>
        <p:spPr>
          <a:xfrm>
            <a:off x="6856438" y="2529246"/>
            <a:ext cx="5794135" cy="6989461"/>
          </a:xfrm>
        </p:spPr>
        <p:txBody>
          <a:bodyPr/>
          <a:lstStyle/>
          <a:p>
            <a:r>
              <a:rPr lang="en-CH" dirty="0">
                <a:solidFill>
                  <a:srgbClr val="FF0000"/>
                </a:solidFill>
                <a:latin typeface="+mn-lt"/>
              </a:rPr>
              <a:t>Beta Diversity</a:t>
            </a:r>
          </a:p>
          <a:p>
            <a:endParaRPr lang="en-CH" dirty="0">
              <a:latin typeface="+mn-lt"/>
            </a:endParaRPr>
          </a:p>
          <a:p>
            <a:pPr rtl="0"/>
            <a:r>
              <a:rPr lang="en-GB" b="1" i="1" dirty="0">
                <a:latin typeface="+mn-lt"/>
              </a:rPr>
              <a:t>Bray–Curtis dissimilarity</a:t>
            </a:r>
            <a:endParaRPr lang="en-GB" dirty="0">
              <a:latin typeface="+mn-lt"/>
            </a:endParaRPr>
          </a:p>
          <a:p>
            <a:pPr rtl="0"/>
            <a:r>
              <a:rPr lang="en-GB" sz="2400" dirty="0">
                <a:latin typeface="+mn-lt"/>
              </a:rPr>
              <a:t>- based on abundance/read count data</a:t>
            </a:r>
          </a:p>
          <a:p>
            <a:pPr rtl="0"/>
            <a:r>
              <a:rPr lang="en-GB" sz="2400" dirty="0">
                <a:latin typeface="+mn-lt"/>
              </a:rPr>
              <a:t>- differences in microbial abundances between two samples (e.g., at species level)</a:t>
            </a:r>
          </a:p>
          <a:p>
            <a:pPr rtl="0"/>
            <a:r>
              <a:rPr lang="en-GB" sz="2400" dirty="0">
                <a:latin typeface="+mn-lt"/>
              </a:rPr>
              <a:t>values are from 0 to 1</a:t>
            </a:r>
          </a:p>
          <a:p>
            <a:endParaRPr lang="en-CH" dirty="0">
              <a:latin typeface="+mn-lt"/>
            </a:endParaRPr>
          </a:p>
          <a:p>
            <a:endParaRPr lang="en-CH" dirty="0">
              <a:latin typeface="+mn-lt"/>
            </a:endParaRPr>
          </a:p>
          <a:p>
            <a:pPr rtl="0"/>
            <a:r>
              <a:rPr lang="en-GB" b="1" i="1" dirty="0">
                <a:latin typeface="+mn-lt"/>
              </a:rPr>
              <a:t>Jaccard distance</a:t>
            </a:r>
            <a:endParaRPr lang="en-GB" dirty="0">
              <a:latin typeface="+mn-lt"/>
            </a:endParaRPr>
          </a:p>
          <a:p>
            <a:pPr rtl="0"/>
            <a:r>
              <a:rPr lang="en-GB" sz="2400" dirty="0">
                <a:latin typeface="+mn-lt"/>
              </a:rPr>
              <a:t>- based on presence or absence of species</a:t>
            </a:r>
          </a:p>
          <a:p>
            <a:pPr rtl="0"/>
            <a:r>
              <a:rPr lang="en-GB" sz="2400" dirty="0">
                <a:latin typeface="+mn-lt"/>
              </a:rPr>
              <a:t>- difference in microbial composition between two samples</a:t>
            </a:r>
          </a:p>
          <a:p>
            <a:pPr rtl="0"/>
            <a:r>
              <a:rPr lang="en-GB" sz="2400" dirty="0">
                <a:latin typeface="+mn-lt"/>
              </a:rPr>
              <a:t>0 means both samples share exact the same species</a:t>
            </a:r>
          </a:p>
          <a:p>
            <a:pPr rtl="0"/>
            <a:r>
              <a:rPr lang="en-GB" sz="2400" dirty="0">
                <a:latin typeface="+mn-lt"/>
              </a:rPr>
              <a:t>1 means both samples have no species in common</a:t>
            </a:r>
          </a:p>
          <a:p>
            <a:endParaRPr lang="en-CH" dirty="0">
              <a:latin typeface="+mn-lt"/>
            </a:endParaRPr>
          </a:p>
          <a:p>
            <a:endParaRPr lang="en-CH" dirty="0">
              <a:latin typeface="+mn-lt"/>
            </a:endParaRPr>
          </a:p>
        </p:txBody>
      </p:sp>
      <p:sp>
        <p:nvSpPr>
          <p:cNvPr id="4" name="object 3">
            <a:extLst>
              <a:ext uri="{FF2B5EF4-FFF2-40B4-BE49-F238E27FC236}">
                <a16:creationId xmlns:a16="http://schemas.microsoft.com/office/drawing/2014/main" id="{F539EF43-3CEF-DA4C-AA97-6FC1920AFA58}"/>
              </a:ext>
            </a:extLst>
          </p:cNvPr>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pic>
        <p:nvPicPr>
          <p:cNvPr id="11" name="Picture 10">
            <a:extLst>
              <a:ext uri="{FF2B5EF4-FFF2-40B4-BE49-F238E27FC236}">
                <a16:creationId xmlns:a16="http://schemas.microsoft.com/office/drawing/2014/main" id="{E0C1E544-611D-8CDF-C96C-2C3B7C248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79" y="4876800"/>
            <a:ext cx="5794135" cy="1141120"/>
          </a:xfrm>
          <a:prstGeom prst="rect">
            <a:avLst/>
          </a:prstGeom>
        </p:spPr>
      </p:pic>
      <p:sp>
        <p:nvSpPr>
          <p:cNvPr id="2" name="Title 1">
            <a:extLst>
              <a:ext uri="{FF2B5EF4-FFF2-40B4-BE49-F238E27FC236}">
                <a16:creationId xmlns:a16="http://schemas.microsoft.com/office/drawing/2014/main" id="{EC19BF53-75F6-FB71-AD0A-D28EAEB7549D}"/>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Example of statistical analysis – diversity estimates</a:t>
            </a:r>
            <a:endParaRPr lang="en-GB" sz="4000" dirty="0"/>
          </a:p>
        </p:txBody>
      </p:sp>
      <p:pic>
        <p:nvPicPr>
          <p:cNvPr id="5" name="Picture 4" descr="Text&#10;&#10;Description automatically generated with medium confidence">
            <a:extLst>
              <a:ext uri="{FF2B5EF4-FFF2-40B4-BE49-F238E27FC236}">
                <a16:creationId xmlns:a16="http://schemas.microsoft.com/office/drawing/2014/main" id="{4430A38B-2D2E-17AC-F165-1DD3FC1ED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 y="8488977"/>
            <a:ext cx="3048000" cy="1029730"/>
          </a:xfrm>
          <a:prstGeom prst="rect">
            <a:avLst/>
          </a:prstGeom>
        </p:spPr>
      </p:pic>
      <p:sp>
        <p:nvSpPr>
          <p:cNvPr id="10" name="TextBox 9">
            <a:extLst>
              <a:ext uri="{FF2B5EF4-FFF2-40B4-BE49-F238E27FC236}">
                <a16:creationId xmlns:a16="http://schemas.microsoft.com/office/drawing/2014/main" id="{83B46225-E2A1-018A-FB8D-6549FBC35E6C}"/>
              </a:ext>
            </a:extLst>
          </p:cNvPr>
          <p:cNvSpPr txBox="1"/>
          <p:nvPr/>
        </p:nvSpPr>
        <p:spPr>
          <a:xfrm>
            <a:off x="354227" y="9334041"/>
            <a:ext cx="2022092" cy="369332"/>
          </a:xfrm>
          <a:prstGeom prst="rect">
            <a:avLst/>
          </a:prstGeom>
          <a:noFill/>
        </p:spPr>
        <p:txBody>
          <a:bodyPr wrap="none" rtlCol="0">
            <a:spAutoFit/>
          </a:bodyPr>
          <a:lstStyle/>
          <a:p>
            <a:r>
              <a:rPr lang="en-CH" dirty="0"/>
              <a:t>Mouillot et al. 1999</a:t>
            </a:r>
          </a:p>
        </p:txBody>
      </p:sp>
    </p:spTree>
    <p:extLst>
      <p:ext uri="{BB962C8B-B14F-4D97-AF65-F5344CB8AC3E}">
        <p14:creationId xmlns:p14="http://schemas.microsoft.com/office/powerpoint/2010/main" val="18880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72470D60-50F2-F014-B74B-A6F3C7365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0800" y="2396449"/>
            <a:ext cx="9661525" cy="4426594"/>
          </a:xfrm>
        </p:spPr>
      </p:pic>
      <p:sp>
        <p:nvSpPr>
          <p:cNvPr id="10" name="Title 1">
            <a:extLst>
              <a:ext uri="{FF2B5EF4-FFF2-40B4-BE49-F238E27FC236}">
                <a16:creationId xmlns:a16="http://schemas.microsoft.com/office/drawing/2014/main" id="{27927911-1437-FFA7-06DC-C927786D092C}"/>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Shannon vs Simpson’s diversity Index</a:t>
            </a:r>
            <a:endParaRPr lang="en-GB" sz="4000" dirty="0"/>
          </a:p>
        </p:txBody>
      </p:sp>
      <p:pic>
        <p:nvPicPr>
          <p:cNvPr id="4" name="Picture 3">
            <a:extLst>
              <a:ext uri="{FF2B5EF4-FFF2-40B4-BE49-F238E27FC236}">
                <a16:creationId xmlns:a16="http://schemas.microsoft.com/office/drawing/2014/main" id="{DB11E0E3-0ACE-9CC6-A94D-95C84129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63" y="7696200"/>
            <a:ext cx="5794135" cy="114112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E2BBE87A-EDD3-AF13-F0C7-7E7729AA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957" y="7696200"/>
            <a:ext cx="3943368" cy="1332219"/>
          </a:xfrm>
          <a:prstGeom prst="rect">
            <a:avLst/>
          </a:prstGeom>
        </p:spPr>
      </p:pic>
      <p:cxnSp>
        <p:nvCxnSpPr>
          <p:cNvPr id="9" name="Straight Arrow Connector 8">
            <a:extLst>
              <a:ext uri="{FF2B5EF4-FFF2-40B4-BE49-F238E27FC236}">
                <a16:creationId xmlns:a16="http://schemas.microsoft.com/office/drawing/2014/main" id="{15298C81-E8ED-5297-1DCF-B43ED139047C}"/>
              </a:ext>
            </a:extLst>
          </p:cNvPr>
          <p:cNvCxnSpPr/>
          <p:nvPr/>
        </p:nvCxnSpPr>
        <p:spPr>
          <a:xfrm flipH="1">
            <a:off x="2921000" y="1981200"/>
            <a:ext cx="1600200" cy="556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595ADB-7945-D2F4-BBAE-1C6D5F0C6DC6}"/>
              </a:ext>
            </a:extLst>
          </p:cNvPr>
          <p:cNvCxnSpPr>
            <a:cxnSpLocks/>
          </p:cNvCxnSpPr>
          <p:nvPr/>
        </p:nvCxnSpPr>
        <p:spPr>
          <a:xfrm>
            <a:off x="6502398" y="1828446"/>
            <a:ext cx="1260134" cy="58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57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72470D60-50F2-F014-B74B-A6F3C7365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0800" y="2396449"/>
            <a:ext cx="9661525" cy="4426594"/>
          </a:xfrm>
        </p:spPr>
      </p:pic>
      <p:graphicFrame>
        <p:nvGraphicFramePr>
          <p:cNvPr id="3" name="Table 3">
            <a:extLst>
              <a:ext uri="{FF2B5EF4-FFF2-40B4-BE49-F238E27FC236}">
                <a16:creationId xmlns:a16="http://schemas.microsoft.com/office/drawing/2014/main" id="{22E17A9D-8C45-800D-F89C-1ABDDF153C41}"/>
              </a:ext>
            </a:extLst>
          </p:cNvPr>
          <p:cNvGraphicFramePr>
            <a:graphicFrameLocks noGrp="1"/>
          </p:cNvGraphicFramePr>
          <p:nvPr>
            <p:extLst>
              <p:ext uri="{D42A27DB-BD31-4B8C-83A1-F6EECF244321}">
                <p14:modId xmlns:p14="http://schemas.microsoft.com/office/powerpoint/2010/main" val="632417069"/>
              </p:ext>
            </p:extLst>
          </p:nvPr>
        </p:nvGraphicFramePr>
        <p:xfrm>
          <a:off x="568088" y="7162800"/>
          <a:ext cx="8669868" cy="2225040"/>
        </p:xfrm>
        <a:graphic>
          <a:graphicData uri="http://schemas.openxmlformats.org/drawingml/2006/table">
            <a:tbl>
              <a:tblPr firstRow="1" bandRow="1">
                <a:tableStyleId>{5C22544A-7EE6-4342-B048-85BDC9FD1C3A}</a:tableStyleId>
              </a:tblPr>
              <a:tblGrid>
                <a:gridCol w="2167467">
                  <a:extLst>
                    <a:ext uri="{9D8B030D-6E8A-4147-A177-3AD203B41FA5}">
                      <a16:colId xmlns:a16="http://schemas.microsoft.com/office/drawing/2014/main" val="675951257"/>
                    </a:ext>
                  </a:extLst>
                </a:gridCol>
                <a:gridCol w="2167467">
                  <a:extLst>
                    <a:ext uri="{9D8B030D-6E8A-4147-A177-3AD203B41FA5}">
                      <a16:colId xmlns:a16="http://schemas.microsoft.com/office/drawing/2014/main" val="291186382"/>
                    </a:ext>
                  </a:extLst>
                </a:gridCol>
                <a:gridCol w="2167467">
                  <a:extLst>
                    <a:ext uri="{9D8B030D-6E8A-4147-A177-3AD203B41FA5}">
                      <a16:colId xmlns:a16="http://schemas.microsoft.com/office/drawing/2014/main" val="359896363"/>
                    </a:ext>
                  </a:extLst>
                </a:gridCol>
                <a:gridCol w="2167467">
                  <a:extLst>
                    <a:ext uri="{9D8B030D-6E8A-4147-A177-3AD203B41FA5}">
                      <a16:colId xmlns:a16="http://schemas.microsoft.com/office/drawing/2014/main" val="4112492922"/>
                    </a:ext>
                  </a:extLst>
                </a:gridCol>
              </a:tblGrid>
              <a:tr h="370840">
                <a:tc>
                  <a:txBody>
                    <a:bodyPr/>
                    <a:lstStyle/>
                    <a:p>
                      <a:r>
                        <a:rPr lang="en-CH" dirty="0"/>
                        <a:t>Species</a:t>
                      </a:r>
                    </a:p>
                  </a:txBody>
                  <a:tcPr/>
                </a:tc>
                <a:tc>
                  <a:txBody>
                    <a:bodyPr/>
                    <a:lstStyle/>
                    <a:p>
                      <a:r>
                        <a:rPr lang="en-CH" dirty="0"/>
                        <a:t>n</a:t>
                      </a:r>
                    </a:p>
                  </a:txBody>
                  <a:tcPr/>
                </a:tc>
                <a:tc>
                  <a:txBody>
                    <a:bodyPr/>
                    <a:lstStyle/>
                    <a:p>
                      <a:r>
                        <a:rPr lang="en-GB" dirty="0"/>
                        <a:t>pi</a:t>
                      </a:r>
                      <a:endParaRPr lang="en-CH" dirty="0"/>
                    </a:p>
                  </a:txBody>
                  <a:tcPr/>
                </a:tc>
                <a:tc>
                  <a:txBody>
                    <a:bodyPr/>
                    <a:lstStyle/>
                    <a:p>
                      <a:r>
                        <a:rPr lang="en-GB" dirty="0"/>
                        <a:t>pi</a:t>
                      </a:r>
                      <a:r>
                        <a:rPr lang="en-GB" baseline="30000" dirty="0"/>
                        <a:t>2</a:t>
                      </a:r>
                      <a:endParaRPr lang="en-CH" baseline="30000" dirty="0"/>
                    </a:p>
                  </a:txBody>
                  <a:tcPr/>
                </a:tc>
                <a:extLst>
                  <a:ext uri="{0D108BD9-81ED-4DB2-BD59-A6C34878D82A}">
                    <a16:rowId xmlns:a16="http://schemas.microsoft.com/office/drawing/2014/main" val="2896851119"/>
                  </a:ext>
                </a:extLst>
              </a:tr>
              <a:tr h="370840">
                <a:tc>
                  <a:txBody>
                    <a:bodyPr/>
                    <a:lstStyle/>
                    <a:p>
                      <a:r>
                        <a:rPr lang="en-CH" dirty="0"/>
                        <a:t>A</a:t>
                      </a:r>
                    </a:p>
                  </a:txBody>
                  <a:tcPr/>
                </a:tc>
                <a:tc>
                  <a:txBody>
                    <a:bodyPr/>
                    <a:lstStyle/>
                    <a:p>
                      <a:r>
                        <a:rPr lang="en-CH" dirty="0"/>
                        <a:t>7</a:t>
                      </a:r>
                    </a:p>
                  </a:txBody>
                  <a:tcPr/>
                </a:tc>
                <a:tc>
                  <a:txBody>
                    <a:bodyPr/>
                    <a:lstStyle/>
                    <a:p>
                      <a:r>
                        <a:rPr lang="en-CH" dirty="0"/>
                        <a:t>0.7</a:t>
                      </a:r>
                    </a:p>
                  </a:txBody>
                  <a:tcPr/>
                </a:tc>
                <a:tc>
                  <a:txBody>
                    <a:bodyPr/>
                    <a:lstStyle/>
                    <a:p>
                      <a:r>
                        <a:rPr lang="en-CH" dirty="0"/>
                        <a:t>0.49</a:t>
                      </a:r>
                    </a:p>
                  </a:txBody>
                  <a:tcPr/>
                </a:tc>
                <a:extLst>
                  <a:ext uri="{0D108BD9-81ED-4DB2-BD59-A6C34878D82A}">
                    <a16:rowId xmlns:a16="http://schemas.microsoft.com/office/drawing/2014/main" val="2593856275"/>
                  </a:ext>
                </a:extLst>
              </a:tr>
              <a:tr h="370840">
                <a:tc>
                  <a:txBody>
                    <a:bodyPr/>
                    <a:lstStyle/>
                    <a:p>
                      <a:r>
                        <a:rPr lang="en-CH" dirty="0"/>
                        <a:t>B</a:t>
                      </a:r>
                    </a:p>
                  </a:txBody>
                  <a:tcPr/>
                </a:tc>
                <a:tc>
                  <a:txBody>
                    <a:bodyPr/>
                    <a:lstStyle/>
                    <a:p>
                      <a:r>
                        <a:rPr lang="en-CH" dirty="0"/>
                        <a:t>1</a:t>
                      </a:r>
                    </a:p>
                  </a:txBody>
                  <a:tcPr/>
                </a:tc>
                <a:tc>
                  <a:txBody>
                    <a:bodyPr/>
                    <a:lstStyle/>
                    <a:p>
                      <a:r>
                        <a:rPr lang="en-CH" dirty="0"/>
                        <a:t>0.1</a:t>
                      </a:r>
                    </a:p>
                  </a:txBody>
                  <a:tcPr/>
                </a:tc>
                <a:tc>
                  <a:txBody>
                    <a:bodyPr/>
                    <a:lstStyle/>
                    <a:p>
                      <a:r>
                        <a:rPr lang="en-CH" dirty="0"/>
                        <a:t>0.01</a:t>
                      </a:r>
                    </a:p>
                  </a:txBody>
                  <a:tcPr/>
                </a:tc>
                <a:extLst>
                  <a:ext uri="{0D108BD9-81ED-4DB2-BD59-A6C34878D82A}">
                    <a16:rowId xmlns:a16="http://schemas.microsoft.com/office/drawing/2014/main" val="2859052416"/>
                  </a:ext>
                </a:extLst>
              </a:tr>
              <a:tr h="370840">
                <a:tc>
                  <a:txBody>
                    <a:bodyPr/>
                    <a:lstStyle/>
                    <a:p>
                      <a:r>
                        <a:rPr lang="en-CH" dirty="0"/>
                        <a:t>C</a:t>
                      </a:r>
                    </a:p>
                  </a:txBody>
                  <a:tcPr/>
                </a:tc>
                <a:tc>
                  <a:txBody>
                    <a:bodyPr/>
                    <a:lstStyle/>
                    <a:p>
                      <a:r>
                        <a:rPr lang="en-CH" dirty="0"/>
                        <a:t>1</a:t>
                      </a:r>
                    </a:p>
                  </a:txBody>
                  <a:tcPr/>
                </a:tc>
                <a:tc>
                  <a:txBody>
                    <a:bodyPr/>
                    <a:lstStyle/>
                    <a:p>
                      <a:r>
                        <a:rPr lang="en-CH" dirty="0"/>
                        <a:t>0.1</a:t>
                      </a:r>
                    </a:p>
                  </a:txBody>
                  <a:tcPr/>
                </a:tc>
                <a:tc>
                  <a:txBody>
                    <a:bodyPr/>
                    <a:lstStyle/>
                    <a:p>
                      <a:r>
                        <a:rPr lang="en-CH" dirty="0"/>
                        <a:t>0.01</a:t>
                      </a:r>
                    </a:p>
                  </a:txBody>
                  <a:tcPr/>
                </a:tc>
                <a:extLst>
                  <a:ext uri="{0D108BD9-81ED-4DB2-BD59-A6C34878D82A}">
                    <a16:rowId xmlns:a16="http://schemas.microsoft.com/office/drawing/2014/main" val="3435121111"/>
                  </a:ext>
                </a:extLst>
              </a:tr>
              <a:tr h="370840">
                <a:tc>
                  <a:txBody>
                    <a:bodyPr/>
                    <a:lstStyle/>
                    <a:p>
                      <a:r>
                        <a:rPr lang="en-CH" dirty="0"/>
                        <a:t>D</a:t>
                      </a:r>
                    </a:p>
                  </a:txBody>
                  <a:tcPr/>
                </a:tc>
                <a:tc>
                  <a:txBody>
                    <a:bodyPr/>
                    <a:lstStyle/>
                    <a:p>
                      <a:r>
                        <a:rPr lang="en-CH" dirty="0"/>
                        <a:t>1</a:t>
                      </a:r>
                    </a:p>
                  </a:txBody>
                  <a:tcPr/>
                </a:tc>
                <a:tc>
                  <a:txBody>
                    <a:bodyPr/>
                    <a:lstStyle/>
                    <a:p>
                      <a:r>
                        <a:rPr lang="en-CH" dirty="0"/>
                        <a:t>0.1</a:t>
                      </a:r>
                    </a:p>
                  </a:txBody>
                  <a:tcPr/>
                </a:tc>
                <a:tc>
                  <a:txBody>
                    <a:bodyPr/>
                    <a:lstStyle/>
                    <a:p>
                      <a:r>
                        <a:rPr lang="en-CH" dirty="0"/>
                        <a:t>0.01</a:t>
                      </a:r>
                    </a:p>
                  </a:txBody>
                  <a:tcPr/>
                </a:tc>
                <a:extLst>
                  <a:ext uri="{0D108BD9-81ED-4DB2-BD59-A6C34878D82A}">
                    <a16:rowId xmlns:a16="http://schemas.microsoft.com/office/drawing/2014/main" val="2658496107"/>
                  </a:ext>
                </a:extLst>
              </a:tr>
              <a:tr h="370840">
                <a:tc>
                  <a:txBody>
                    <a:bodyPr/>
                    <a:lstStyle/>
                    <a:p>
                      <a:r>
                        <a:rPr lang="en-CH" dirty="0"/>
                        <a:t>Total</a:t>
                      </a:r>
                    </a:p>
                  </a:txBody>
                  <a:tcPr/>
                </a:tc>
                <a:tc>
                  <a:txBody>
                    <a:bodyPr/>
                    <a:lstStyle/>
                    <a:p>
                      <a:r>
                        <a:rPr lang="en-CH" dirty="0"/>
                        <a:t>10</a:t>
                      </a:r>
                    </a:p>
                  </a:txBody>
                  <a:tcPr/>
                </a:tc>
                <a:tc>
                  <a:txBody>
                    <a:bodyPr/>
                    <a:lstStyle/>
                    <a:p>
                      <a:endParaRPr lang="en-CH"/>
                    </a:p>
                  </a:txBody>
                  <a:tcPr/>
                </a:tc>
                <a:tc>
                  <a:txBody>
                    <a:bodyPr/>
                    <a:lstStyle/>
                    <a:p>
                      <a:r>
                        <a:rPr lang="en-CH" dirty="0"/>
                        <a:t>0.52</a:t>
                      </a:r>
                    </a:p>
                  </a:txBody>
                  <a:tcPr/>
                </a:tc>
                <a:extLst>
                  <a:ext uri="{0D108BD9-81ED-4DB2-BD59-A6C34878D82A}">
                    <a16:rowId xmlns:a16="http://schemas.microsoft.com/office/drawing/2014/main" val="3003670423"/>
                  </a:ext>
                </a:extLst>
              </a:tr>
            </a:tbl>
          </a:graphicData>
        </a:graphic>
      </p:graphicFrame>
      <p:sp>
        <p:nvSpPr>
          <p:cNvPr id="10" name="Title 1">
            <a:extLst>
              <a:ext uri="{FF2B5EF4-FFF2-40B4-BE49-F238E27FC236}">
                <a16:creationId xmlns:a16="http://schemas.microsoft.com/office/drawing/2014/main" id="{27927911-1437-FFA7-06DC-C927786D092C}"/>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Simpson’s diversity Index</a:t>
            </a:r>
            <a:endParaRPr lang="en-GB" sz="4000" dirty="0"/>
          </a:p>
        </p:txBody>
      </p:sp>
      <p:pic>
        <p:nvPicPr>
          <p:cNvPr id="2" name="Picture 1" descr="Text&#10;&#10;Description automatically generated with medium confidence">
            <a:extLst>
              <a:ext uri="{FF2B5EF4-FFF2-40B4-BE49-F238E27FC236}">
                <a16:creationId xmlns:a16="http://schemas.microsoft.com/office/drawing/2014/main" id="{0D807D99-8D0A-956B-9FC9-ADF20C26E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073" y="7543800"/>
            <a:ext cx="3390887" cy="1145570"/>
          </a:xfrm>
          <a:prstGeom prst="rect">
            <a:avLst/>
          </a:prstGeom>
        </p:spPr>
      </p:pic>
      <p:sp>
        <p:nvSpPr>
          <p:cNvPr id="7" name="TextBox 6">
            <a:extLst>
              <a:ext uri="{FF2B5EF4-FFF2-40B4-BE49-F238E27FC236}">
                <a16:creationId xmlns:a16="http://schemas.microsoft.com/office/drawing/2014/main" id="{E6A94403-3CE4-E7C2-D28B-96CA1D274897}"/>
              </a:ext>
            </a:extLst>
          </p:cNvPr>
          <p:cNvSpPr txBox="1"/>
          <p:nvPr/>
        </p:nvSpPr>
        <p:spPr>
          <a:xfrm>
            <a:off x="9855200" y="8830619"/>
            <a:ext cx="1906291" cy="369332"/>
          </a:xfrm>
          <a:prstGeom prst="rect">
            <a:avLst/>
          </a:prstGeom>
          <a:noFill/>
        </p:spPr>
        <p:txBody>
          <a:bodyPr wrap="none" rtlCol="0">
            <a:spAutoFit/>
          </a:bodyPr>
          <a:lstStyle/>
          <a:p>
            <a:r>
              <a:rPr lang="en-CH" dirty="0"/>
              <a:t>C = 1 – 0.52 = 0.48</a:t>
            </a:r>
          </a:p>
        </p:txBody>
      </p:sp>
    </p:spTree>
    <p:extLst>
      <p:ext uri="{BB962C8B-B14F-4D97-AF65-F5344CB8AC3E}">
        <p14:creationId xmlns:p14="http://schemas.microsoft.com/office/powerpoint/2010/main" val="415049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72470D60-50F2-F014-B74B-A6F3C7365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0800" y="2396449"/>
            <a:ext cx="9661525" cy="4426594"/>
          </a:xfrm>
        </p:spPr>
      </p:pic>
      <p:graphicFrame>
        <p:nvGraphicFramePr>
          <p:cNvPr id="3" name="Table 3">
            <a:extLst>
              <a:ext uri="{FF2B5EF4-FFF2-40B4-BE49-F238E27FC236}">
                <a16:creationId xmlns:a16="http://schemas.microsoft.com/office/drawing/2014/main" id="{22E17A9D-8C45-800D-F89C-1ABDDF153C41}"/>
              </a:ext>
            </a:extLst>
          </p:cNvPr>
          <p:cNvGraphicFramePr>
            <a:graphicFrameLocks noGrp="1"/>
          </p:cNvGraphicFramePr>
          <p:nvPr>
            <p:extLst>
              <p:ext uri="{D42A27DB-BD31-4B8C-83A1-F6EECF244321}">
                <p14:modId xmlns:p14="http://schemas.microsoft.com/office/powerpoint/2010/main" val="588228454"/>
              </p:ext>
            </p:extLst>
          </p:nvPr>
        </p:nvGraphicFramePr>
        <p:xfrm>
          <a:off x="568088" y="7162800"/>
          <a:ext cx="8669868" cy="2225040"/>
        </p:xfrm>
        <a:graphic>
          <a:graphicData uri="http://schemas.openxmlformats.org/drawingml/2006/table">
            <a:tbl>
              <a:tblPr firstRow="1" bandRow="1">
                <a:tableStyleId>{5C22544A-7EE6-4342-B048-85BDC9FD1C3A}</a:tableStyleId>
              </a:tblPr>
              <a:tblGrid>
                <a:gridCol w="2167467">
                  <a:extLst>
                    <a:ext uri="{9D8B030D-6E8A-4147-A177-3AD203B41FA5}">
                      <a16:colId xmlns:a16="http://schemas.microsoft.com/office/drawing/2014/main" val="675951257"/>
                    </a:ext>
                  </a:extLst>
                </a:gridCol>
                <a:gridCol w="2167467">
                  <a:extLst>
                    <a:ext uri="{9D8B030D-6E8A-4147-A177-3AD203B41FA5}">
                      <a16:colId xmlns:a16="http://schemas.microsoft.com/office/drawing/2014/main" val="291186382"/>
                    </a:ext>
                  </a:extLst>
                </a:gridCol>
                <a:gridCol w="2167467">
                  <a:extLst>
                    <a:ext uri="{9D8B030D-6E8A-4147-A177-3AD203B41FA5}">
                      <a16:colId xmlns:a16="http://schemas.microsoft.com/office/drawing/2014/main" val="359896363"/>
                    </a:ext>
                  </a:extLst>
                </a:gridCol>
                <a:gridCol w="2167467">
                  <a:extLst>
                    <a:ext uri="{9D8B030D-6E8A-4147-A177-3AD203B41FA5}">
                      <a16:colId xmlns:a16="http://schemas.microsoft.com/office/drawing/2014/main" val="4112492922"/>
                    </a:ext>
                  </a:extLst>
                </a:gridCol>
              </a:tblGrid>
              <a:tr h="370840">
                <a:tc>
                  <a:txBody>
                    <a:bodyPr/>
                    <a:lstStyle/>
                    <a:p>
                      <a:r>
                        <a:rPr lang="en-CH" dirty="0"/>
                        <a:t>Species</a:t>
                      </a:r>
                    </a:p>
                  </a:txBody>
                  <a:tcPr/>
                </a:tc>
                <a:tc>
                  <a:txBody>
                    <a:bodyPr/>
                    <a:lstStyle/>
                    <a:p>
                      <a:r>
                        <a:rPr lang="en-CH" dirty="0"/>
                        <a:t>n</a:t>
                      </a:r>
                    </a:p>
                  </a:txBody>
                  <a:tcPr/>
                </a:tc>
                <a:tc>
                  <a:txBody>
                    <a:bodyPr/>
                    <a:lstStyle/>
                    <a:p>
                      <a:r>
                        <a:rPr lang="en-GB" dirty="0"/>
                        <a:t>pi</a:t>
                      </a:r>
                      <a:endParaRPr lang="en-CH" dirty="0"/>
                    </a:p>
                  </a:txBody>
                  <a:tcPr/>
                </a:tc>
                <a:tc>
                  <a:txBody>
                    <a:bodyPr/>
                    <a:lstStyle/>
                    <a:p>
                      <a:r>
                        <a:rPr lang="en-GB" dirty="0"/>
                        <a:t>pi</a:t>
                      </a:r>
                      <a:r>
                        <a:rPr lang="en-GB" baseline="30000" dirty="0"/>
                        <a:t>2</a:t>
                      </a:r>
                      <a:endParaRPr lang="en-CH" baseline="30000" dirty="0"/>
                    </a:p>
                  </a:txBody>
                  <a:tcPr/>
                </a:tc>
                <a:extLst>
                  <a:ext uri="{0D108BD9-81ED-4DB2-BD59-A6C34878D82A}">
                    <a16:rowId xmlns:a16="http://schemas.microsoft.com/office/drawing/2014/main" val="2896851119"/>
                  </a:ext>
                </a:extLst>
              </a:tr>
              <a:tr h="370840">
                <a:tc>
                  <a:txBody>
                    <a:bodyPr/>
                    <a:lstStyle/>
                    <a:p>
                      <a:r>
                        <a:rPr lang="en-CH" dirty="0"/>
                        <a:t>A</a:t>
                      </a:r>
                    </a:p>
                  </a:txBody>
                  <a:tcPr/>
                </a:tc>
                <a:tc>
                  <a:txBody>
                    <a:bodyPr/>
                    <a:lstStyle/>
                    <a:p>
                      <a:r>
                        <a:rPr lang="en-CH" dirty="0"/>
                        <a:t>2</a:t>
                      </a:r>
                    </a:p>
                  </a:txBody>
                  <a:tcPr/>
                </a:tc>
                <a:tc>
                  <a:txBody>
                    <a:bodyPr/>
                    <a:lstStyle/>
                    <a:p>
                      <a:r>
                        <a:rPr lang="en-CH" dirty="0"/>
                        <a:t>0.2</a:t>
                      </a:r>
                    </a:p>
                  </a:txBody>
                  <a:tcPr/>
                </a:tc>
                <a:tc>
                  <a:txBody>
                    <a:bodyPr/>
                    <a:lstStyle/>
                    <a:p>
                      <a:r>
                        <a:rPr lang="en-CH" dirty="0"/>
                        <a:t>0.04</a:t>
                      </a:r>
                    </a:p>
                  </a:txBody>
                  <a:tcPr/>
                </a:tc>
                <a:extLst>
                  <a:ext uri="{0D108BD9-81ED-4DB2-BD59-A6C34878D82A}">
                    <a16:rowId xmlns:a16="http://schemas.microsoft.com/office/drawing/2014/main" val="2593856275"/>
                  </a:ext>
                </a:extLst>
              </a:tr>
              <a:tr h="370840">
                <a:tc>
                  <a:txBody>
                    <a:bodyPr/>
                    <a:lstStyle/>
                    <a:p>
                      <a:r>
                        <a:rPr lang="en-CH" dirty="0"/>
                        <a:t>B</a:t>
                      </a:r>
                    </a:p>
                  </a:txBody>
                  <a:tcPr/>
                </a:tc>
                <a:tc>
                  <a:txBody>
                    <a:bodyPr/>
                    <a:lstStyle/>
                    <a:p>
                      <a:r>
                        <a:rPr lang="en-CH" dirty="0"/>
                        <a:t>2</a:t>
                      </a:r>
                    </a:p>
                  </a:txBody>
                  <a:tcPr/>
                </a:tc>
                <a:tc>
                  <a:txBody>
                    <a:bodyPr/>
                    <a:lstStyle/>
                    <a:p>
                      <a:r>
                        <a:rPr lang="en-CH" dirty="0"/>
                        <a:t>0.2</a:t>
                      </a:r>
                    </a:p>
                  </a:txBody>
                  <a:tcPr/>
                </a:tc>
                <a:tc>
                  <a:txBody>
                    <a:bodyPr/>
                    <a:lstStyle/>
                    <a:p>
                      <a:r>
                        <a:rPr lang="en-CH" dirty="0"/>
                        <a:t>0.04</a:t>
                      </a:r>
                    </a:p>
                  </a:txBody>
                  <a:tcPr/>
                </a:tc>
                <a:extLst>
                  <a:ext uri="{0D108BD9-81ED-4DB2-BD59-A6C34878D82A}">
                    <a16:rowId xmlns:a16="http://schemas.microsoft.com/office/drawing/2014/main" val="2859052416"/>
                  </a:ext>
                </a:extLst>
              </a:tr>
              <a:tr h="370840">
                <a:tc>
                  <a:txBody>
                    <a:bodyPr/>
                    <a:lstStyle/>
                    <a:p>
                      <a:r>
                        <a:rPr lang="en-CH" dirty="0"/>
                        <a:t>C</a:t>
                      </a:r>
                    </a:p>
                  </a:txBody>
                  <a:tcPr/>
                </a:tc>
                <a:tc>
                  <a:txBody>
                    <a:bodyPr/>
                    <a:lstStyle/>
                    <a:p>
                      <a:r>
                        <a:rPr lang="en-CH" dirty="0"/>
                        <a:t>3</a:t>
                      </a:r>
                    </a:p>
                  </a:txBody>
                  <a:tcPr/>
                </a:tc>
                <a:tc>
                  <a:txBody>
                    <a:bodyPr/>
                    <a:lstStyle/>
                    <a:p>
                      <a:r>
                        <a:rPr lang="en-CH" dirty="0"/>
                        <a:t>0.3</a:t>
                      </a:r>
                    </a:p>
                  </a:txBody>
                  <a:tcPr/>
                </a:tc>
                <a:tc>
                  <a:txBody>
                    <a:bodyPr/>
                    <a:lstStyle/>
                    <a:p>
                      <a:r>
                        <a:rPr lang="en-CH" dirty="0"/>
                        <a:t>0.09</a:t>
                      </a:r>
                    </a:p>
                  </a:txBody>
                  <a:tcPr/>
                </a:tc>
                <a:extLst>
                  <a:ext uri="{0D108BD9-81ED-4DB2-BD59-A6C34878D82A}">
                    <a16:rowId xmlns:a16="http://schemas.microsoft.com/office/drawing/2014/main" val="3435121111"/>
                  </a:ext>
                </a:extLst>
              </a:tr>
              <a:tr h="370840">
                <a:tc>
                  <a:txBody>
                    <a:bodyPr/>
                    <a:lstStyle/>
                    <a:p>
                      <a:r>
                        <a:rPr lang="en-CH" dirty="0"/>
                        <a:t>D</a:t>
                      </a:r>
                    </a:p>
                  </a:txBody>
                  <a:tcPr/>
                </a:tc>
                <a:tc>
                  <a:txBody>
                    <a:bodyPr/>
                    <a:lstStyle/>
                    <a:p>
                      <a:r>
                        <a:rPr lang="en-CH" dirty="0"/>
                        <a:t>3</a:t>
                      </a:r>
                    </a:p>
                  </a:txBody>
                  <a:tcPr/>
                </a:tc>
                <a:tc>
                  <a:txBody>
                    <a:bodyPr/>
                    <a:lstStyle/>
                    <a:p>
                      <a:r>
                        <a:rPr lang="en-CH" dirty="0"/>
                        <a:t>0.3</a:t>
                      </a:r>
                    </a:p>
                  </a:txBody>
                  <a:tcPr/>
                </a:tc>
                <a:tc>
                  <a:txBody>
                    <a:bodyPr/>
                    <a:lstStyle/>
                    <a:p>
                      <a:r>
                        <a:rPr lang="en-CH" dirty="0"/>
                        <a:t>0.09</a:t>
                      </a:r>
                    </a:p>
                  </a:txBody>
                  <a:tcPr/>
                </a:tc>
                <a:extLst>
                  <a:ext uri="{0D108BD9-81ED-4DB2-BD59-A6C34878D82A}">
                    <a16:rowId xmlns:a16="http://schemas.microsoft.com/office/drawing/2014/main" val="2658496107"/>
                  </a:ext>
                </a:extLst>
              </a:tr>
              <a:tr h="370840">
                <a:tc>
                  <a:txBody>
                    <a:bodyPr/>
                    <a:lstStyle/>
                    <a:p>
                      <a:r>
                        <a:rPr lang="en-CH" dirty="0"/>
                        <a:t>Total</a:t>
                      </a:r>
                    </a:p>
                  </a:txBody>
                  <a:tcPr/>
                </a:tc>
                <a:tc>
                  <a:txBody>
                    <a:bodyPr/>
                    <a:lstStyle/>
                    <a:p>
                      <a:r>
                        <a:rPr lang="en-CH" dirty="0"/>
                        <a:t>10</a:t>
                      </a:r>
                    </a:p>
                  </a:txBody>
                  <a:tcPr/>
                </a:tc>
                <a:tc>
                  <a:txBody>
                    <a:bodyPr/>
                    <a:lstStyle/>
                    <a:p>
                      <a:endParaRPr lang="en-CH"/>
                    </a:p>
                  </a:txBody>
                  <a:tcPr/>
                </a:tc>
                <a:tc>
                  <a:txBody>
                    <a:bodyPr/>
                    <a:lstStyle/>
                    <a:p>
                      <a:r>
                        <a:rPr lang="en-CH" dirty="0"/>
                        <a:t>0.26</a:t>
                      </a:r>
                    </a:p>
                  </a:txBody>
                  <a:tcPr/>
                </a:tc>
                <a:extLst>
                  <a:ext uri="{0D108BD9-81ED-4DB2-BD59-A6C34878D82A}">
                    <a16:rowId xmlns:a16="http://schemas.microsoft.com/office/drawing/2014/main" val="3003670423"/>
                  </a:ext>
                </a:extLst>
              </a:tr>
            </a:tbl>
          </a:graphicData>
        </a:graphic>
      </p:graphicFrame>
      <p:sp>
        <p:nvSpPr>
          <p:cNvPr id="10" name="Title 1">
            <a:extLst>
              <a:ext uri="{FF2B5EF4-FFF2-40B4-BE49-F238E27FC236}">
                <a16:creationId xmlns:a16="http://schemas.microsoft.com/office/drawing/2014/main" id="{27927911-1437-FFA7-06DC-C927786D092C}"/>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Simpson’s diversity Index</a:t>
            </a:r>
            <a:endParaRPr lang="en-GB" sz="4000" dirty="0"/>
          </a:p>
        </p:txBody>
      </p:sp>
      <p:pic>
        <p:nvPicPr>
          <p:cNvPr id="2" name="Picture 1" descr="Text&#10;&#10;Description automatically generated with medium confidence">
            <a:extLst>
              <a:ext uri="{FF2B5EF4-FFF2-40B4-BE49-F238E27FC236}">
                <a16:creationId xmlns:a16="http://schemas.microsoft.com/office/drawing/2014/main" id="{0D807D99-8D0A-956B-9FC9-ADF20C26E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073" y="7543800"/>
            <a:ext cx="3390887" cy="1145570"/>
          </a:xfrm>
          <a:prstGeom prst="rect">
            <a:avLst/>
          </a:prstGeom>
        </p:spPr>
      </p:pic>
      <p:sp>
        <p:nvSpPr>
          <p:cNvPr id="7" name="TextBox 6">
            <a:extLst>
              <a:ext uri="{FF2B5EF4-FFF2-40B4-BE49-F238E27FC236}">
                <a16:creationId xmlns:a16="http://schemas.microsoft.com/office/drawing/2014/main" id="{E6A94403-3CE4-E7C2-D28B-96CA1D274897}"/>
              </a:ext>
            </a:extLst>
          </p:cNvPr>
          <p:cNvSpPr txBox="1"/>
          <p:nvPr/>
        </p:nvSpPr>
        <p:spPr>
          <a:xfrm>
            <a:off x="9855200" y="8830619"/>
            <a:ext cx="1906291" cy="369332"/>
          </a:xfrm>
          <a:prstGeom prst="rect">
            <a:avLst/>
          </a:prstGeom>
          <a:noFill/>
        </p:spPr>
        <p:txBody>
          <a:bodyPr wrap="none" rtlCol="0">
            <a:spAutoFit/>
          </a:bodyPr>
          <a:lstStyle/>
          <a:p>
            <a:r>
              <a:rPr lang="en-CH" dirty="0"/>
              <a:t>C = 1 – 0.26 = 0.74</a:t>
            </a:r>
          </a:p>
        </p:txBody>
      </p:sp>
    </p:spTree>
    <p:extLst>
      <p:ext uri="{BB962C8B-B14F-4D97-AF65-F5344CB8AC3E}">
        <p14:creationId xmlns:p14="http://schemas.microsoft.com/office/powerpoint/2010/main" val="1654496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72470D60-50F2-F014-B74B-A6F3C7365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0800" y="2396449"/>
            <a:ext cx="9661525" cy="4426594"/>
          </a:xfrm>
        </p:spPr>
      </p:pic>
      <p:graphicFrame>
        <p:nvGraphicFramePr>
          <p:cNvPr id="3" name="Table 3">
            <a:extLst>
              <a:ext uri="{FF2B5EF4-FFF2-40B4-BE49-F238E27FC236}">
                <a16:creationId xmlns:a16="http://schemas.microsoft.com/office/drawing/2014/main" id="{22E17A9D-8C45-800D-F89C-1ABDDF153C41}"/>
              </a:ext>
            </a:extLst>
          </p:cNvPr>
          <p:cNvGraphicFramePr>
            <a:graphicFrameLocks noGrp="1"/>
          </p:cNvGraphicFramePr>
          <p:nvPr>
            <p:extLst>
              <p:ext uri="{D42A27DB-BD31-4B8C-83A1-F6EECF244321}">
                <p14:modId xmlns:p14="http://schemas.microsoft.com/office/powerpoint/2010/main" val="2513035265"/>
              </p:ext>
            </p:extLst>
          </p:nvPr>
        </p:nvGraphicFramePr>
        <p:xfrm>
          <a:off x="568088" y="7162800"/>
          <a:ext cx="8669870" cy="2225040"/>
        </p:xfrm>
        <a:graphic>
          <a:graphicData uri="http://schemas.openxmlformats.org/drawingml/2006/table">
            <a:tbl>
              <a:tblPr firstRow="1" bandRow="1">
                <a:tableStyleId>{5C22544A-7EE6-4342-B048-85BDC9FD1C3A}</a:tableStyleId>
              </a:tblPr>
              <a:tblGrid>
                <a:gridCol w="1733974">
                  <a:extLst>
                    <a:ext uri="{9D8B030D-6E8A-4147-A177-3AD203B41FA5}">
                      <a16:colId xmlns:a16="http://schemas.microsoft.com/office/drawing/2014/main" val="675951257"/>
                    </a:ext>
                  </a:extLst>
                </a:gridCol>
                <a:gridCol w="1733974">
                  <a:extLst>
                    <a:ext uri="{9D8B030D-6E8A-4147-A177-3AD203B41FA5}">
                      <a16:colId xmlns:a16="http://schemas.microsoft.com/office/drawing/2014/main" val="291186382"/>
                    </a:ext>
                  </a:extLst>
                </a:gridCol>
                <a:gridCol w="1733974">
                  <a:extLst>
                    <a:ext uri="{9D8B030D-6E8A-4147-A177-3AD203B41FA5}">
                      <a16:colId xmlns:a16="http://schemas.microsoft.com/office/drawing/2014/main" val="359896363"/>
                    </a:ext>
                  </a:extLst>
                </a:gridCol>
                <a:gridCol w="1733974">
                  <a:extLst>
                    <a:ext uri="{9D8B030D-6E8A-4147-A177-3AD203B41FA5}">
                      <a16:colId xmlns:a16="http://schemas.microsoft.com/office/drawing/2014/main" val="4112492922"/>
                    </a:ext>
                  </a:extLst>
                </a:gridCol>
                <a:gridCol w="1733974">
                  <a:extLst>
                    <a:ext uri="{9D8B030D-6E8A-4147-A177-3AD203B41FA5}">
                      <a16:colId xmlns:a16="http://schemas.microsoft.com/office/drawing/2014/main" val="690426728"/>
                    </a:ext>
                  </a:extLst>
                </a:gridCol>
              </a:tblGrid>
              <a:tr h="370840">
                <a:tc>
                  <a:txBody>
                    <a:bodyPr/>
                    <a:lstStyle/>
                    <a:p>
                      <a:r>
                        <a:rPr lang="en-CH" dirty="0"/>
                        <a:t>Species</a:t>
                      </a:r>
                    </a:p>
                  </a:txBody>
                  <a:tcPr/>
                </a:tc>
                <a:tc>
                  <a:txBody>
                    <a:bodyPr/>
                    <a:lstStyle/>
                    <a:p>
                      <a:r>
                        <a:rPr lang="en-CH" dirty="0"/>
                        <a:t>n</a:t>
                      </a:r>
                    </a:p>
                  </a:txBody>
                  <a:tcPr/>
                </a:tc>
                <a:tc>
                  <a:txBody>
                    <a:bodyPr/>
                    <a:lstStyle/>
                    <a:p>
                      <a:r>
                        <a:rPr lang="en-GB" dirty="0"/>
                        <a:t>Pi</a:t>
                      </a:r>
                      <a:endParaRPr lang="en-CH" dirty="0"/>
                    </a:p>
                  </a:txBody>
                  <a:tcPr/>
                </a:tc>
                <a:tc>
                  <a:txBody>
                    <a:bodyPr/>
                    <a:lstStyle/>
                    <a:p>
                      <a:r>
                        <a:rPr lang="en-GB" dirty="0"/>
                        <a:t>Ln(Pi)</a:t>
                      </a:r>
                      <a:endParaRPr lang="en-CH" dirty="0"/>
                    </a:p>
                  </a:txBody>
                  <a:tcPr/>
                </a:tc>
                <a:tc>
                  <a:txBody>
                    <a:bodyPr/>
                    <a:lstStyle/>
                    <a:p>
                      <a:r>
                        <a:rPr lang="en-CH" dirty="0"/>
                        <a:t>Pi*Ln(Pi)</a:t>
                      </a:r>
                    </a:p>
                  </a:txBody>
                  <a:tcPr/>
                </a:tc>
                <a:extLst>
                  <a:ext uri="{0D108BD9-81ED-4DB2-BD59-A6C34878D82A}">
                    <a16:rowId xmlns:a16="http://schemas.microsoft.com/office/drawing/2014/main" val="2896851119"/>
                  </a:ext>
                </a:extLst>
              </a:tr>
              <a:tr h="370840">
                <a:tc>
                  <a:txBody>
                    <a:bodyPr/>
                    <a:lstStyle/>
                    <a:p>
                      <a:r>
                        <a:rPr lang="en-CH" dirty="0"/>
                        <a:t>A</a:t>
                      </a:r>
                    </a:p>
                  </a:txBody>
                  <a:tcPr/>
                </a:tc>
                <a:tc>
                  <a:txBody>
                    <a:bodyPr/>
                    <a:lstStyle/>
                    <a:p>
                      <a:r>
                        <a:rPr lang="en-CH" dirty="0"/>
                        <a:t>7</a:t>
                      </a:r>
                    </a:p>
                  </a:txBody>
                  <a:tcPr/>
                </a:tc>
                <a:tc>
                  <a:txBody>
                    <a:bodyPr/>
                    <a:lstStyle/>
                    <a:p>
                      <a:r>
                        <a:rPr lang="en-CH" dirty="0"/>
                        <a:t>0.7</a:t>
                      </a:r>
                    </a:p>
                  </a:txBody>
                  <a:tcPr/>
                </a:tc>
                <a:tc>
                  <a:txBody>
                    <a:bodyPr/>
                    <a:lstStyle/>
                    <a:p>
                      <a:r>
                        <a:rPr lang="en-CH" dirty="0"/>
                        <a:t>-0.35</a:t>
                      </a:r>
                    </a:p>
                  </a:txBody>
                  <a:tcPr/>
                </a:tc>
                <a:tc>
                  <a:txBody>
                    <a:bodyPr/>
                    <a:lstStyle/>
                    <a:p>
                      <a:r>
                        <a:rPr lang="en-CH" dirty="0"/>
                        <a:t>-0.245</a:t>
                      </a:r>
                    </a:p>
                  </a:txBody>
                  <a:tcPr/>
                </a:tc>
                <a:extLst>
                  <a:ext uri="{0D108BD9-81ED-4DB2-BD59-A6C34878D82A}">
                    <a16:rowId xmlns:a16="http://schemas.microsoft.com/office/drawing/2014/main" val="2593856275"/>
                  </a:ext>
                </a:extLst>
              </a:tr>
              <a:tr h="370840">
                <a:tc>
                  <a:txBody>
                    <a:bodyPr/>
                    <a:lstStyle/>
                    <a:p>
                      <a:r>
                        <a:rPr lang="en-CH" dirty="0"/>
                        <a:t>B</a:t>
                      </a:r>
                    </a:p>
                  </a:txBody>
                  <a:tcPr/>
                </a:tc>
                <a:tc>
                  <a:txBody>
                    <a:bodyPr/>
                    <a:lstStyle/>
                    <a:p>
                      <a:r>
                        <a:rPr lang="en-CH" dirty="0"/>
                        <a:t>1</a:t>
                      </a:r>
                    </a:p>
                  </a:txBody>
                  <a:tcPr/>
                </a:tc>
                <a:tc>
                  <a:txBody>
                    <a:bodyPr/>
                    <a:lstStyle/>
                    <a:p>
                      <a:r>
                        <a:rPr lang="en-CH" dirty="0"/>
                        <a:t>0.1</a:t>
                      </a:r>
                    </a:p>
                  </a:txBody>
                  <a:tcPr/>
                </a:tc>
                <a:tc>
                  <a:txBody>
                    <a:bodyPr/>
                    <a:lstStyle/>
                    <a:p>
                      <a:r>
                        <a:rPr lang="en-CH" dirty="0"/>
                        <a:t>-2.3</a:t>
                      </a:r>
                    </a:p>
                  </a:txBody>
                  <a:tcPr/>
                </a:tc>
                <a:tc>
                  <a:txBody>
                    <a:bodyPr/>
                    <a:lstStyle/>
                    <a:p>
                      <a:r>
                        <a:rPr lang="en-CH" dirty="0"/>
                        <a:t>-0.23</a:t>
                      </a:r>
                    </a:p>
                  </a:txBody>
                  <a:tcPr/>
                </a:tc>
                <a:extLst>
                  <a:ext uri="{0D108BD9-81ED-4DB2-BD59-A6C34878D82A}">
                    <a16:rowId xmlns:a16="http://schemas.microsoft.com/office/drawing/2014/main" val="2859052416"/>
                  </a:ext>
                </a:extLst>
              </a:tr>
              <a:tr h="370840">
                <a:tc>
                  <a:txBody>
                    <a:bodyPr/>
                    <a:lstStyle/>
                    <a:p>
                      <a:r>
                        <a:rPr lang="en-CH" dirty="0"/>
                        <a:t>C</a:t>
                      </a:r>
                    </a:p>
                  </a:txBody>
                  <a:tcPr/>
                </a:tc>
                <a:tc>
                  <a:txBody>
                    <a:bodyPr/>
                    <a:lstStyle/>
                    <a:p>
                      <a:r>
                        <a:rPr lang="en-CH" dirty="0"/>
                        <a:t>1</a:t>
                      </a:r>
                    </a:p>
                  </a:txBody>
                  <a:tcPr/>
                </a:tc>
                <a:tc>
                  <a:txBody>
                    <a:bodyPr/>
                    <a:lstStyle/>
                    <a:p>
                      <a:r>
                        <a:rPr lang="en-CH" dirty="0"/>
                        <a:t>0.1</a:t>
                      </a:r>
                    </a:p>
                  </a:txBody>
                  <a:tcPr/>
                </a:tc>
                <a:tc>
                  <a:txBody>
                    <a:bodyPr/>
                    <a:lstStyle/>
                    <a:p>
                      <a:r>
                        <a:rPr lang="en-CH" dirty="0"/>
                        <a:t>-2.3</a:t>
                      </a:r>
                    </a:p>
                  </a:txBody>
                  <a:tcPr/>
                </a:tc>
                <a:tc>
                  <a:txBody>
                    <a:bodyPr/>
                    <a:lstStyle/>
                    <a:p>
                      <a:r>
                        <a:rPr lang="en-CH" dirty="0"/>
                        <a:t>-0.23</a:t>
                      </a:r>
                    </a:p>
                  </a:txBody>
                  <a:tcPr/>
                </a:tc>
                <a:extLst>
                  <a:ext uri="{0D108BD9-81ED-4DB2-BD59-A6C34878D82A}">
                    <a16:rowId xmlns:a16="http://schemas.microsoft.com/office/drawing/2014/main" val="3435121111"/>
                  </a:ext>
                </a:extLst>
              </a:tr>
              <a:tr h="370840">
                <a:tc>
                  <a:txBody>
                    <a:bodyPr/>
                    <a:lstStyle/>
                    <a:p>
                      <a:r>
                        <a:rPr lang="en-CH" dirty="0"/>
                        <a:t>D</a:t>
                      </a:r>
                    </a:p>
                  </a:txBody>
                  <a:tcPr/>
                </a:tc>
                <a:tc>
                  <a:txBody>
                    <a:bodyPr/>
                    <a:lstStyle/>
                    <a:p>
                      <a:r>
                        <a:rPr lang="en-CH" dirty="0"/>
                        <a:t>1</a:t>
                      </a:r>
                    </a:p>
                  </a:txBody>
                  <a:tcPr/>
                </a:tc>
                <a:tc>
                  <a:txBody>
                    <a:bodyPr/>
                    <a:lstStyle/>
                    <a:p>
                      <a:r>
                        <a:rPr lang="en-CH" dirty="0"/>
                        <a:t>0.1</a:t>
                      </a:r>
                    </a:p>
                  </a:txBody>
                  <a:tcPr/>
                </a:tc>
                <a:tc>
                  <a:txBody>
                    <a:bodyPr/>
                    <a:lstStyle/>
                    <a:p>
                      <a:r>
                        <a:rPr lang="en-CH" dirty="0"/>
                        <a:t>-2.3</a:t>
                      </a:r>
                    </a:p>
                  </a:txBody>
                  <a:tcPr/>
                </a:tc>
                <a:tc>
                  <a:txBody>
                    <a:bodyPr/>
                    <a:lstStyle/>
                    <a:p>
                      <a:r>
                        <a:rPr lang="en-CH" dirty="0"/>
                        <a:t>-0.23</a:t>
                      </a:r>
                    </a:p>
                  </a:txBody>
                  <a:tcPr/>
                </a:tc>
                <a:extLst>
                  <a:ext uri="{0D108BD9-81ED-4DB2-BD59-A6C34878D82A}">
                    <a16:rowId xmlns:a16="http://schemas.microsoft.com/office/drawing/2014/main" val="2658496107"/>
                  </a:ext>
                </a:extLst>
              </a:tr>
              <a:tr h="370840">
                <a:tc>
                  <a:txBody>
                    <a:bodyPr/>
                    <a:lstStyle/>
                    <a:p>
                      <a:r>
                        <a:rPr lang="en-CH" dirty="0"/>
                        <a:t>Total</a:t>
                      </a:r>
                    </a:p>
                  </a:txBody>
                  <a:tcPr/>
                </a:tc>
                <a:tc>
                  <a:txBody>
                    <a:bodyPr/>
                    <a:lstStyle/>
                    <a:p>
                      <a:r>
                        <a:rPr lang="en-CH" dirty="0"/>
                        <a:t>10</a:t>
                      </a:r>
                    </a:p>
                  </a:txBody>
                  <a:tcPr/>
                </a:tc>
                <a:tc>
                  <a:txBody>
                    <a:bodyPr/>
                    <a:lstStyle/>
                    <a:p>
                      <a:endParaRPr lang="en-CH"/>
                    </a:p>
                  </a:txBody>
                  <a:tcPr/>
                </a:tc>
                <a:tc>
                  <a:txBody>
                    <a:bodyPr/>
                    <a:lstStyle/>
                    <a:p>
                      <a:endParaRPr lang="en-CH" dirty="0"/>
                    </a:p>
                  </a:txBody>
                  <a:tcPr/>
                </a:tc>
                <a:tc>
                  <a:txBody>
                    <a:bodyPr/>
                    <a:lstStyle/>
                    <a:p>
                      <a:r>
                        <a:rPr lang="en-CH" dirty="0"/>
                        <a:t>-0.935</a:t>
                      </a:r>
                    </a:p>
                  </a:txBody>
                  <a:tcPr/>
                </a:tc>
                <a:extLst>
                  <a:ext uri="{0D108BD9-81ED-4DB2-BD59-A6C34878D82A}">
                    <a16:rowId xmlns:a16="http://schemas.microsoft.com/office/drawing/2014/main" val="3003670423"/>
                  </a:ext>
                </a:extLst>
              </a:tr>
            </a:tbl>
          </a:graphicData>
        </a:graphic>
      </p:graphicFrame>
      <p:sp>
        <p:nvSpPr>
          <p:cNvPr id="10" name="Title 1">
            <a:extLst>
              <a:ext uri="{FF2B5EF4-FFF2-40B4-BE49-F238E27FC236}">
                <a16:creationId xmlns:a16="http://schemas.microsoft.com/office/drawing/2014/main" id="{27927911-1437-FFA7-06DC-C927786D092C}"/>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Shannon diversity Index</a:t>
            </a:r>
            <a:endParaRPr lang="en-GB" sz="4000" dirty="0"/>
          </a:p>
        </p:txBody>
      </p:sp>
      <p:pic>
        <p:nvPicPr>
          <p:cNvPr id="2" name="Picture 1">
            <a:extLst>
              <a:ext uri="{FF2B5EF4-FFF2-40B4-BE49-F238E27FC236}">
                <a16:creationId xmlns:a16="http://schemas.microsoft.com/office/drawing/2014/main" id="{8135D0CE-A3C3-096A-686E-D99129279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751" y="7464507"/>
            <a:ext cx="3785335" cy="745499"/>
          </a:xfrm>
          <a:prstGeom prst="rect">
            <a:avLst/>
          </a:prstGeom>
        </p:spPr>
      </p:pic>
      <p:sp>
        <p:nvSpPr>
          <p:cNvPr id="4" name="TextBox 3">
            <a:extLst>
              <a:ext uri="{FF2B5EF4-FFF2-40B4-BE49-F238E27FC236}">
                <a16:creationId xmlns:a16="http://schemas.microsoft.com/office/drawing/2014/main" id="{0DA0C44E-80BC-A5A5-CAAA-DC82AC8D4D4F}"/>
              </a:ext>
            </a:extLst>
          </p:cNvPr>
          <p:cNvSpPr txBox="1"/>
          <p:nvPr/>
        </p:nvSpPr>
        <p:spPr>
          <a:xfrm>
            <a:off x="9474200" y="8872286"/>
            <a:ext cx="1075936" cy="369332"/>
          </a:xfrm>
          <a:prstGeom prst="rect">
            <a:avLst/>
          </a:prstGeom>
          <a:noFill/>
        </p:spPr>
        <p:txBody>
          <a:bodyPr wrap="none" rtlCol="0">
            <a:spAutoFit/>
          </a:bodyPr>
          <a:lstStyle/>
          <a:p>
            <a:r>
              <a:rPr lang="en-CH" dirty="0"/>
              <a:t>H = 0.935</a:t>
            </a:r>
          </a:p>
        </p:txBody>
      </p:sp>
    </p:spTree>
    <p:extLst>
      <p:ext uri="{BB962C8B-B14F-4D97-AF65-F5344CB8AC3E}">
        <p14:creationId xmlns:p14="http://schemas.microsoft.com/office/powerpoint/2010/main" val="1761949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72470D60-50F2-F014-B74B-A6F3C7365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0800" y="2396449"/>
            <a:ext cx="9661525" cy="4426594"/>
          </a:xfrm>
        </p:spPr>
      </p:pic>
      <p:graphicFrame>
        <p:nvGraphicFramePr>
          <p:cNvPr id="3" name="Table 3">
            <a:extLst>
              <a:ext uri="{FF2B5EF4-FFF2-40B4-BE49-F238E27FC236}">
                <a16:creationId xmlns:a16="http://schemas.microsoft.com/office/drawing/2014/main" id="{22E17A9D-8C45-800D-F89C-1ABDDF153C41}"/>
              </a:ext>
            </a:extLst>
          </p:cNvPr>
          <p:cNvGraphicFramePr>
            <a:graphicFrameLocks noGrp="1"/>
          </p:cNvGraphicFramePr>
          <p:nvPr>
            <p:extLst>
              <p:ext uri="{D42A27DB-BD31-4B8C-83A1-F6EECF244321}">
                <p14:modId xmlns:p14="http://schemas.microsoft.com/office/powerpoint/2010/main" val="3332147352"/>
              </p:ext>
            </p:extLst>
          </p:nvPr>
        </p:nvGraphicFramePr>
        <p:xfrm>
          <a:off x="568088" y="7162800"/>
          <a:ext cx="8669870" cy="2225040"/>
        </p:xfrm>
        <a:graphic>
          <a:graphicData uri="http://schemas.openxmlformats.org/drawingml/2006/table">
            <a:tbl>
              <a:tblPr firstRow="1" bandRow="1">
                <a:tableStyleId>{5C22544A-7EE6-4342-B048-85BDC9FD1C3A}</a:tableStyleId>
              </a:tblPr>
              <a:tblGrid>
                <a:gridCol w="1733974">
                  <a:extLst>
                    <a:ext uri="{9D8B030D-6E8A-4147-A177-3AD203B41FA5}">
                      <a16:colId xmlns:a16="http://schemas.microsoft.com/office/drawing/2014/main" val="675951257"/>
                    </a:ext>
                  </a:extLst>
                </a:gridCol>
                <a:gridCol w="1733974">
                  <a:extLst>
                    <a:ext uri="{9D8B030D-6E8A-4147-A177-3AD203B41FA5}">
                      <a16:colId xmlns:a16="http://schemas.microsoft.com/office/drawing/2014/main" val="291186382"/>
                    </a:ext>
                  </a:extLst>
                </a:gridCol>
                <a:gridCol w="1733974">
                  <a:extLst>
                    <a:ext uri="{9D8B030D-6E8A-4147-A177-3AD203B41FA5}">
                      <a16:colId xmlns:a16="http://schemas.microsoft.com/office/drawing/2014/main" val="359896363"/>
                    </a:ext>
                  </a:extLst>
                </a:gridCol>
                <a:gridCol w="1733974">
                  <a:extLst>
                    <a:ext uri="{9D8B030D-6E8A-4147-A177-3AD203B41FA5}">
                      <a16:colId xmlns:a16="http://schemas.microsoft.com/office/drawing/2014/main" val="4112492922"/>
                    </a:ext>
                  </a:extLst>
                </a:gridCol>
                <a:gridCol w="1733974">
                  <a:extLst>
                    <a:ext uri="{9D8B030D-6E8A-4147-A177-3AD203B41FA5}">
                      <a16:colId xmlns:a16="http://schemas.microsoft.com/office/drawing/2014/main" val="690426728"/>
                    </a:ext>
                  </a:extLst>
                </a:gridCol>
              </a:tblGrid>
              <a:tr h="370840">
                <a:tc>
                  <a:txBody>
                    <a:bodyPr/>
                    <a:lstStyle/>
                    <a:p>
                      <a:r>
                        <a:rPr lang="en-CH" dirty="0"/>
                        <a:t>Species</a:t>
                      </a:r>
                    </a:p>
                  </a:txBody>
                  <a:tcPr/>
                </a:tc>
                <a:tc>
                  <a:txBody>
                    <a:bodyPr/>
                    <a:lstStyle/>
                    <a:p>
                      <a:r>
                        <a:rPr lang="en-CH" dirty="0"/>
                        <a:t>n</a:t>
                      </a:r>
                    </a:p>
                  </a:txBody>
                  <a:tcPr/>
                </a:tc>
                <a:tc>
                  <a:txBody>
                    <a:bodyPr/>
                    <a:lstStyle/>
                    <a:p>
                      <a:r>
                        <a:rPr lang="en-GB" dirty="0"/>
                        <a:t>Pi</a:t>
                      </a:r>
                      <a:endParaRPr lang="en-CH" dirty="0"/>
                    </a:p>
                  </a:txBody>
                  <a:tcPr/>
                </a:tc>
                <a:tc>
                  <a:txBody>
                    <a:bodyPr/>
                    <a:lstStyle/>
                    <a:p>
                      <a:r>
                        <a:rPr lang="en-GB" dirty="0"/>
                        <a:t>Ln(Pi)</a:t>
                      </a:r>
                      <a:endParaRPr lang="en-CH" dirty="0"/>
                    </a:p>
                  </a:txBody>
                  <a:tcPr/>
                </a:tc>
                <a:tc>
                  <a:txBody>
                    <a:bodyPr/>
                    <a:lstStyle/>
                    <a:p>
                      <a:r>
                        <a:rPr lang="en-CH" dirty="0"/>
                        <a:t>Pi*Ln(Pi)</a:t>
                      </a:r>
                    </a:p>
                  </a:txBody>
                  <a:tcPr/>
                </a:tc>
                <a:extLst>
                  <a:ext uri="{0D108BD9-81ED-4DB2-BD59-A6C34878D82A}">
                    <a16:rowId xmlns:a16="http://schemas.microsoft.com/office/drawing/2014/main" val="2896851119"/>
                  </a:ext>
                </a:extLst>
              </a:tr>
              <a:tr h="370840">
                <a:tc>
                  <a:txBody>
                    <a:bodyPr/>
                    <a:lstStyle/>
                    <a:p>
                      <a:r>
                        <a:rPr lang="en-CH" dirty="0"/>
                        <a:t>A</a:t>
                      </a:r>
                    </a:p>
                  </a:txBody>
                  <a:tcPr/>
                </a:tc>
                <a:tc>
                  <a:txBody>
                    <a:bodyPr/>
                    <a:lstStyle/>
                    <a:p>
                      <a:r>
                        <a:rPr lang="en-CH" dirty="0"/>
                        <a:t>2</a:t>
                      </a:r>
                    </a:p>
                  </a:txBody>
                  <a:tcPr/>
                </a:tc>
                <a:tc>
                  <a:txBody>
                    <a:bodyPr/>
                    <a:lstStyle/>
                    <a:p>
                      <a:r>
                        <a:rPr lang="en-CH" dirty="0"/>
                        <a:t>0.2</a:t>
                      </a:r>
                    </a:p>
                  </a:txBody>
                  <a:tcPr/>
                </a:tc>
                <a:tc>
                  <a:txBody>
                    <a:bodyPr/>
                    <a:lstStyle/>
                    <a:p>
                      <a:r>
                        <a:rPr lang="en-CH" dirty="0"/>
                        <a:t>-1.61</a:t>
                      </a:r>
                    </a:p>
                  </a:txBody>
                  <a:tcPr/>
                </a:tc>
                <a:tc>
                  <a:txBody>
                    <a:bodyPr/>
                    <a:lstStyle/>
                    <a:p>
                      <a:r>
                        <a:rPr lang="en-CH" dirty="0"/>
                        <a:t>-0.322</a:t>
                      </a:r>
                    </a:p>
                  </a:txBody>
                  <a:tcPr/>
                </a:tc>
                <a:extLst>
                  <a:ext uri="{0D108BD9-81ED-4DB2-BD59-A6C34878D82A}">
                    <a16:rowId xmlns:a16="http://schemas.microsoft.com/office/drawing/2014/main" val="2593856275"/>
                  </a:ext>
                </a:extLst>
              </a:tr>
              <a:tr h="370840">
                <a:tc>
                  <a:txBody>
                    <a:bodyPr/>
                    <a:lstStyle/>
                    <a:p>
                      <a:r>
                        <a:rPr lang="en-CH" dirty="0"/>
                        <a:t>B</a:t>
                      </a:r>
                    </a:p>
                  </a:txBody>
                  <a:tcPr/>
                </a:tc>
                <a:tc>
                  <a:txBody>
                    <a:bodyPr/>
                    <a:lstStyle/>
                    <a:p>
                      <a:r>
                        <a:rPr lang="en-CH" dirty="0"/>
                        <a:t>2</a:t>
                      </a:r>
                    </a:p>
                  </a:txBody>
                  <a:tcPr/>
                </a:tc>
                <a:tc>
                  <a:txBody>
                    <a:bodyPr/>
                    <a:lstStyle/>
                    <a:p>
                      <a:r>
                        <a:rPr lang="en-CH" dirty="0"/>
                        <a:t>0.2</a:t>
                      </a:r>
                    </a:p>
                  </a:txBody>
                  <a:tcPr/>
                </a:tc>
                <a:tc>
                  <a:txBody>
                    <a:bodyPr/>
                    <a:lstStyle/>
                    <a:p>
                      <a:r>
                        <a:rPr lang="en-CH" dirty="0"/>
                        <a:t>-1.61</a:t>
                      </a:r>
                    </a:p>
                  </a:txBody>
                  <a:tcPr/>
                </a:tc>
                <a:tc>
                  <a:txBody>
                    <a:bodyPr/>
                    <a:lstStyle/>
                    <a:p>
                      <a:r>
                        <a:rPr lang="en-CH" dirty="0"/>
                        <a:t>-0.322</a:t>
                      </a:r>
                    </a:p>
                  </a:txBody>
                  <a:tcPr/>
                </a:tc>
                <a:extLst>
                  <a:ext uri="{0D108BD9-81ED-4DB2-BD59-A6C34878D82A}">
                    <a16:rowId xmlns:a16="http://schemas.microsoft.com/office/drawing/2014/main" val="2859052416"/>
                  </a:ext>
                </a:extLst>
              </a:tr>
              <a:tr h="370840">
                <a:tc>
                  <a:txBody>
                    <a:bodyPr/>
                    <a:lstStyle/>
                    <a:p>
                      <a:r>
                        <a:rPr lang="en-CH" dirty="0"/>
                        <a:t>C</a:t>
                      </a:r>
                    </a:p>
                  </a:txBody>
                  <a:tcPr/>
                </a:tc>
                <a:tc>
                  <a:txBody>
                    <a:bodyPr/>
                    <a:lstStyle/>
                    <a:p>
                      <a:r>
                        <a:rPr lang="en-CH" dirty="0"/>
                        <a:t>3</a:t>
                      </a:r>
                    </a:p>
                  </a:txBody>
                  <a:tcPr/>
                </a:tc>
                <a:tc>
                  <a:txBody>
                    <a:bodyPr/>
                    <a:lstStyle/>
                    <a:p>
                      <a:r>
                        <a:rPr lang="en-CH" dirty="0"/>
                        <a:t>0.3</a:t>
                      </a:r>
                    </a:p>
                  </a:txBody>
                  <a:tcPr/>
                </a:tc>
                <a:tc>
                  <a:txBody>
                    <a:bodyPr/>
                    <a:lstStyle/>
                    <a:p>
                      <a:r>
                        <a:rPr lang="en-CH" dirty="0"/>
                        <a:t>-1.2</a:t>
                      </a:r>
                    </a:p>
                  </a:txBody>
                  <a:tcPr/>
                </a:tc>
                <a:tc>
                  <a:txBody>
                    <a:bodyPr/>
                    <a:lstStyle/>
                    <a:p>
                      <a:r>
                        <a:rPr lang="en-CH" dirty="0"/>
                        <a:t>-0.361</a:t>
                      </a:r>
                    </a:p>
                  </a:txBody>
                  <a:tcPr/>
                </a:tc>
                <a:extLst>
                  <a:ext uri="{0D108BD9-81ED-4DB2-BD59-A6C34878D82A}">
                    <a16:rowId xmlns:a16="http://schemas.microsoft.com/office/drawing/2014/main" val="3435121111"/>
                  </a:ext>
                </a:extLst>
              </a:tr>
              <a:tr h="370840">
                <a:tc>
                  <a:txBody>
                    <a:bodyPr/>
                    <a:lstStyle/>
                    <a:p>
                      <a:r>
                        <a:rPr lang="en-CH" dirty="0"/>
                        <a:t>D</a:t>
                      </a:r>
                    </a:p>
                  </a:txBody>
                  <a:tcPr/>
                </a:tc>
                <a:tc>
                  <a:txBody>
                    <a:bodyPr/>
                    <a:lstStyle/>
                    <a:p>
                      <a:r>
                        <a:rPr lang="en-CH" dirty="0"/>
                        <a:t>3</a:t>
                      </a:r>
                    </a:p>
                  </a:txBody>
                  <a:tcPr/>
                </a:tc>
                <a:tc>
                  <a:txBody>
                    <a:bodyPr/>
                    <a:lstStyle/>
                    <a:p>
                      <a:r>
                        <a:rPr lang="en-CH" dirty="0"/>
                        <a:t>0.3</a:t>
                      </a:r>
                    </a:p>
                  </a:txBody>
                  <a:tcPr/>
                </a:tc>
                <a:tc>
                  <a:txBody>
                    <a:bodyPr/>
                    <a:lstStyle/>
                    <a:p>
                      <a:r>
                        <a:rPr lang="en-CH" dirty="0"/>
                        <a:t>-1.2</a:t>
                      </a:r>
                    </a:p>
                  </a:txBody>
                  <a:tcPr/>
                </a:tc>
                <a:tc>
                  <a:txBody>
                    <a:bodyPr/>
                    <a:lstStyle/>
                    <a:p>
                      <a:r>
                        <a:rPr lang="en-CH" dirty="0"/>
                        <a:t>-0.361</a:t>
                      </a:r>
                    </a:p>
                  </a:txBody>
                  <a:tcPr/>
                </a:tc>
                <a:extLst>
                  <a:ext uri="{0D108BD9-81ED-4DB2-BD59-A6C34878D82A}">
                    <a16:rowId xmlns:a16="http://schemas.microsoft.com/office/drawing/2014/main" val="2658496107"/>
                  </a:ext>
                </a:extLst>
              </a:tr>
              <a:tr h="370840">
                <a:tc>
                  <a:txBody>
                    <a:bodyPr/>
                    <a:lstStyle/>
                    <a:p>
                      <a:r>
                        <a:rPr lang="en-CH" dirty="0"/>
                        <a:t>Total</a:t>
                      </a:r>
                    </a:p>
                  </a:txBody>
                  <a:tcPr/>
                </a:tc>
                <a:tc>
                  <a:txBody>
                    <a:bodyPr/>
                    <a:lstStyle/>
                    <a:p>
                      <a:r>
                        <a:rPr lang="en-CH" dirty="0"/>
                        <a:t>10</a:t>
                      </a:r>
                    </a:p>
                  </a:txBody>
                  <a:tcPr/>
                </a:tc>
                <a:tc>
                  <a:txBody>
                    <a:bodyPr/>
                    <a:lstStyle/>
                    <a:p>
                      <a:endParaRPr lang="en-CH"/>
                    </a:p>
                  </a:txBody>
                  <a:tcPr/>
                </a:tc>
                <a:tc>
                  <a:txBody>
                    <a:bodyPr/>
                    <a:lstStyle/>
                    <a:p>
                      <a:endParaRPr lang="en-CH" dirty="0"/>
                    </a:p>
                  </a:txBody>
                  <a:tcPr/>
                </a:tc>
                <a:tc>
                  <a:txBody>
                    <a:bodyPr/>
                    <a:lstStyle/>
                    <a:p>
                      <a:r>
                        <a:rPr lang="en-CH" dirty="0"/>
                        <a:t>-1.366</a:t>
                      </a:r>
                    </a:p>
                  </a:txBody>
                  <a:tcPr/>
                </a:tc>
                <a:extLst>
                  <a:ext uri="{0D108BD9-81ED-4DB2-BD59-A6C34878D82A}">
                    <a16:rowId xmlns:a16="http://schemas.microsoft.com/office/drawing/2014/main" val="3003670423"/>
                  </a:ext>
                </a:extLst>
              </a:tr>
            </a:tbl>
          </a:graphicData>
        </a:graphic>
      </p:graphicFrame>
      <p:sp>
        <p:nvSpPr>
          <p:cNvPr id="10" name="Title 1">
            <a:extLst>
              <a:ext uri="{FF2B5EF4-FFF2-40B4-BE49-F238E27FC236}">
                <a16:creationId xmlns:a16="http://schemas.microsoft.com/office/drawing/2014/main" id="{27927911-1437-FFA7-06DC-C927786D092C}"/>
              </a:ext>
            </a:extLst>
          </p:cNvPr>
          <p:cNvSpPr txBox="1">
            <a:spLocks/>
          </p:cNvSpPr>
          <p:nvPr/>
        </p:nvSpPr>
        <p:spPr>
          <a:xfrm>
            <a:off x="400732" y="1264623"/>
            <a:ext cx="12203333" cy="945177"/>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3200" dirty="0"/>
              <a:t>Shannon diversity Index</a:t>
            </a:r>
            <a:endParaRPr lang="en-GB" sz="4000" dirty="0"/>
          </a:p>
        </p:txBody>
      </p:sp>
      <p:pic>
        <p:nvPicPr>
          <p:cNvPr id="2" name="Picture 1">
            <a:extLst>
              <a:ext uri="{FF2B5EF4-FFF2-40B4-BE49-F238E27FC236}">
                <a16:creationId xmlns:a16="http://schemas.microsoft.com/office/drawing/2014/main" id="{8135D0CE-A3C3-096A-686E-D99129279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751" y="7464507"/>
            <a:ext cx="3785335" cy="745499"/>
          </a:xfrm>
          <a:prstGeom prst="rect">
            <a:avLst/>
          </a:prstGeom>
        </p:spPr>
      </p:pic>
      <p:sp>
        <p:nvSpPr>
          <p:cNvPr id="4" name="TextBox 3">
            <a:extLst>
              <a:ext uri="{FF2B5EF4-FFF2-40B4-BE49-F238E27FC236}">
                <a16:creationId xmlns:a16="http://schemas.microsoft.com/office/drawing/2014/main" id="{0DA0C44E-80BC-A5A5-CAAA-DC82AC8D4D4F}"/>
              </a:ext>
            </a:extLst>
          </p:cNvPr>
          <p:cNvSpPr txBox="1"/>
          <p:nvPr/>
        </p:nvSpPr>
        <p:spPr>
          <a:xfrm>
            <a:off x="9474200" y="8872286"/>
            <a:ext cx="1075936" cy="369332"/>
          </a:xfrm>
          <a:prstGeom prst="rect">
            <a:avLst/>
          </a:prstGeom>
          <a:noFill/>
        </p:spPr>
        <p:txBody>
          <a:bodyPr wrap="none" rtlCol="0">
            <a:spAutoFit/>
          </a:bodyPr>
          <a:lstStyle/>
          <a:p>
            <a:r>
              <a:rPr lang="en-CH" dirty="0"/>
              <a:t>H = 1.366</a:t>
            </a:r>
          </a:p>
        </p:txBody>
      </p:sp>
    </p:spTree>
    <p:extLst>
      <p:ext uri="{BB962C8B-B14F-4D97-AF65-F5344CB8AC3E}">
        <p14:creationId xmlns:p14="http://schemas.microsoft.com/office/powerpoint/2010/main" val="932752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dirty="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938305"/>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3189683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669" y="1245387"/>
            <a:ext cx="11411585" cy="1006475"/>
          </a:xfrm>
          <a:prstGeom prst="rect">
            <a:avLst/>
          </a:prstGeom>
          <a:solidFill>
            <a:srgbClr val="FFBAEE"/>
          </a:solidFill>
          <a:ln w="63500">
            <a:solidFill>
              <a:srgbClr val="000000"/>
            </a:solidFill>
          </a:ln>
        </p:spPr>
        <p:txBody>
          <a:bodyPr vert="horz" wrap="square" lIns="0" tIns="92075" rIns="0" bIns="0" rtlCol="0">
            <a:spAutoFit/>
          </a:bodyPr>
          <a:lstStyle/>
          <a:p>
            <a:pPr marL="3152775" marR="595630" indent="-2552065">
              <a:lnSpc>
                <a:spcPts val="3200"/>
              </a:lnSpc>
              <a:spcBef>
                <a:spcPts val="725"/>
              </a:spcBef>
            </a:pPr>
            <a:r>
              <a:rPr sz="2700" b="0" u="none" spc="-5" dirty="0">
                <a:latin typeface="Times New Roman"/>
                <a:cs typeface="Times New Roman"/>
              </a:rPr>
              <a:t>Comparative analysis: is there </a:t>
            </a:r>
            <a:r>
              <a:rPr sz="2700" b="0" u="none" dirty="0">
                <a:latin typeface="Times New Roman"/>
                <a:cs typeface="Times New Roman"/>
              </a:rPr>
              <a:t>a host </a:t>
            </a:r>
            <a:r>
              <a:rPr sz="2700" b="0" u="none" spc="-5" dirty="0">
                <a:latin typeface="Times New Roman"/>
                <a:cs typeface="Times New Roman"/>
              </a:rPr>
              <a:t>phenotype/environmental condition </a:t>
            </a:r>
            <a:r>
              <a:rPr sz="2700" b="0" u="none" dirty="0">
                <a:latin typeface="Times New Roman"/>
                <a:cs typeface="Times New Roman"/>
              </a:rPr>
              <a:t>-  </a:t>
            </a:r>
            <a:r>
              <a:rPr sz="2700" b="0" u="none" spc="-5" dirty="0">
                <a:latin typeface="Times New Roman"/>
                <a:cs typeface="Times New Roman"/>
              </a:rPr>
              <a:t>community composition</a:t>
            </a:r>
            <a:r>
              <a:rPr sz="2700" b="0" u="none" dirty="0">
                <a:latin typeface="Times New Roman"/>
                <a:cs typeface="Times New Roman"/>
              </a:rPr>
              <a:t> </a:t>
            </a:r>
            <a:r>
              <a:rPr sz="2700" b="0" u="none" spc="-5" dirty="0">
                <a:latin typeface="Times New Roman"/>
                <a:cs typeface="Times New Roman"/>
              </a:rPr>
              <a:t>association?</a:t>
            </a:r>
            <a:endParaRPr sz="2700">
              <a:latin typeface="Times New Roman"/>
              <a:cs typeface="Times New Roman"/>
            </a:endParaRPr>
          </a:p>
        </p:txBody>
      </p:sp>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pic>
        <p:nvPicPr>
          <p:cNvPr id="1030" name="Picture 6">
            <a:extLst>
              <a:ext uri="{FF2B5EF4-FFF2-40B4-BE49-F238E27FC236}">
                <a16:creationId xmlns:a16="http://schemas.microsoft.com/office/drawing/2014/main" id="{CFFCB814-1BD6-3448-B982-22EB45AAA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3173581"/>
            <a:ext cx="6400800" cy="57110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73A48E-DBEC-8E48-883A-55EB147CB809}"/>
              </a:ext>
            </a:extLst>
          </p:cNvPr>
          <p:cNvSpPr txBox="1"/>
          <p:nvPr/>
        </p:nvSpPr>
        <p:spPr>
          <a:xfrm>
            <a:off x="3028014" y="8726100"/>
            <a:ext cx="1371599" cy="276999"/>
          </a:xfrm>
          <a:prstGeom prst="rect">
            <a:avLst/>
          </a:prstGeom>
          <a:noFill/>
        </p:spPr>
        <p:txBody>
          <a:bodyPr wrap="square" rtlCol="0">
            <a:spAutoFit/>
          </a:bodyPr>
          <a:lstStyle/>
          <a:p>
            <a:r>
              <a:rPr lang="en-GB" sz="1200" i="1" dirty="0"/>
              <a:t>Ixodes </a:t>
            </a:r>
            <a:r>
              <a:rPr lang="en-GB" sz="1200" i="1" dirty="0" err="1"/>
              <a:t>persulcatus</a:t>
            </a:r>
            <a:endParaRPr lang="en-CH" sz="1200" dirty="0"/>
          </a:p>
        </p:txBody>
      </p:sp>
      <p:sp>
        <p:nvSpPr>
          <p:cNvPr id="12" name="TextBox 11">
            <a:extLst>
              <a:ext uri="{FF2B5EF4-FFF2-40B4-BE49-F238E27FC236}">
                <a16:creationId xmlns:a16="http://schemas.microsoft.com/office/drawing/2014/main" id="{6DDA0488-F2BD-7C43-95F4-5941623926E3}"/>
              </a:ext>
            </a:extLst>
          </p:cNvPr>
          <p:cNvSpPr txBox="1"/>
          <p:nvPr/>
        </p:nvSpPr>
        <p:spPr>
          <a:xfrm>
            <a:off x="4013868" y="8991600"/>
            <a:ext cx="1752600" cy="261610"/>
          </a:xfrm>
          <a:prstGeom prst="rect">
            <a:avLst/>
          </a:prstGeom>
          <a:noFill/>
        </p:spPr>
        <p:txBody>
          <a:bodyPr wrap="square">
            <a:spAutoFit/>
          </a:bodyPr>
          <a:lstStyle/>
          <a:p>
            <a:r>
              <a:rPr lang="en-GB" sz="1100" b="0" i="1" dirty="0">
                <a:solidFill>
                  <a:srgbClr val="202020"/>
                </a:solidFill>
                <a:effectLst/>
                <a:latin typeface="Helvetica" pitchFamily="2" charset="0"/>
              </a:rPr>
              <a:t>Dermacentor reticulatus</a:t>
            </a:r>
            <a:endParaRPr lang="en-CH" sz="1100" dirty="0"/>
          </a:p>
        </p:txBody>
      </p:sp>
      <p:sp>
        <p:nvSpPr>
          <p:cNvPr id="14" name="TextBox 13">
            <a:extLst>
              <a:ext uri="{FF2B5EF4-FFF2-40B4-BE49-F238E27FC236}">
                <a16:creationId xmlns:a16="http://schemas.microsoft.com/office/drawing/2014/main" id="{B6C2EE93-13FC-2B41-8B7F-38F06E5F4E87}"/>
              </a:ext>
            </a:extLst>
          </p:cNvPr>
          <p:cNvSpPr txBox="1"/>
          <p:nvPr/>
        </p:nvSpPr>
        <p:spPr>
          <a:xfrm>
            <a:off x="5017168" y="8733794"/>
            <a:ext cx="1498600" cy="261610"/>
          </a:xfrm>
          <a:prstGeom prst="rect">
            <a:avLst/>
          </a:prstGeom>
          <a:noFill/>
        </p:spPr>
        <p:txBody>
          <a:bodyPr wrap="square">
            <a:spAutoFit/>
          </a:bodyPr>
          <a:lstStyle/>
          <a:p>
            <a:r>
              <a:rPr lang="en-GB" sz="1100" b="0" i="1" dirty="0">
                <a:solidFill>
                  <a:srgbClr val="202020"/>
                </a:solidFill>
                <a:effectLst/>
                <a:latin typeface="Helvetica" pitchFamily="2" charset="0"/>
              </a:rPr>
              <a:t>Ixodes </a:t>
            </a:r>
            <a:r>
              <a:rPr lang="en-GB" sz="1100" b="0" i="1" dirty="0" err="1">
                <a:solidFill>
                  <a:srgbClr val="202020"/>
                </a:solidFill>
                <a:effectLst/>
                <a:latin typeface="Helvetica" pitchFamily="2" charset="0"/>
              </a:rPr>
              <a:t>pavlovskyi</a:t>
            </a:r>
            <a:endParaRPr lang="en-CH" sz="1100" dirty="0"/>
          </a:p>
        </p:txBody>
      </p:sp>
      <p:sp>
        <p:nvSpPr>
          <p:cNvPr id="16" name="TextBox 15">
            <a:extLst>
              <a:ext uri="{FF2B5EF4-FFF2-40B4-BE49-F238E27FC236}">
                <a16:creationId xmlns:a16="http://schemas.microsoft.com/office/drawing/2014/main" id="{434FD0DE-1A52-7843-A143-C24D9B4D494C}"/>
              </a:ext>
            </a:extLst>
          </p:cNvPr>
          <p:cNvSpPr txBox="1"/>
          <p:nvPr/>
        </p:nvSpPr>
        <p:spPr>
          <a:xfrm>
            <a:off x="10575901" y="9256200"/>
            <a:ext cx="2250957" cy="307777"/>
          </a:xfrm>
          <a:prstGeom prst="rect">
            <a:avLst/>
          </a:prstGeom>
          <a:noFill/>
        </p:spPr>
        <p:txBody>
          <a:bodyPr wrap="square">
            <a:spAutoFit/>
          </a:bodyPr>
          <a:lstStyle/>
          <a:p>
            <a:r>
              <a:rPr lang="en-GB" sz="1400" b="0" i="0" u="none" strike="noStrike" dirty="0" err="1">
                <a:effectLst/>
              </a:rPr>
              <a:t>Kurilshikov</a:t>
            </a:r>
            <a:r>
              <a:rPr lang="en-GB" sz="1400" b="0" i="0" u="none" strike="noStrike" dirty="0">
                <a:effectLst/>
              </a:rPr>
              <a:t> et al. 2015</a:t>
            </a:r>
            <a:endParaRPr lang="en-CH" sz="1400" dirty="0"/>
          </a:p>
        </p:txBody>
      </p:sp>
      <p:pic>
        <p:nvPicPr>
          <p:cNvPr id="1032" name="Picture 8">
            <a:extLst>
              <a:ext uri="{FF2B5EF4-FFF2-40B4-BE49-F238E27FC236}">
                <a16:creationId xmlns:a16="http://schemas.microsoft.com/office/drawing/2014/main" id="{AEE8AFA9-CB51-484E-8FB7-0DC1F57D88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4" r="50000"/>
          <a:stretch/>
        </p:blipFill>
        <p:spPr bwMode="auto">
          <a:xfrm>
            <a:off x="8559800" y="4027507"/>
            <a:ext cx="3792533" cy="38077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05987A-1B2D-9842-8EB9-95C6BB2679D7}"/>
              </a:ext>
            </a:extLst>
          </p:cNvPr>
          <p:cNvSpPr txBox="1"/>
          <p:nvPr/>
        </p:nvSpPr>
        <p:spPr>
          <a:xfrm>
            <a:off x="10868908" y="3124200"/>
            <a:ext cx="1958092" cy="646331"/>
          </a:xfrm>
          <a:prstGeom prst="rect">
            <a:avLst/>
          </a:prstGeom>
          <a:noFill/>
        </p:spPr>
        <p:txBody>
          <a:bodyPr wrap="square" rtlCol="0">
            <a:spAutoFit/>
          </a:bodyPr>
          <a:lstStyle/>
          <a:p>
            <a:r>
              <a:rPr lang="en-CH" dirty="0"/>
              <a:t>Beta diversity – </a:t>
            </a:r>
            <a:r>
              <a:rPr lang="en-GB" dirty="0" err="1"/>
              <a:t>UniFRAC</a:t>
            </a:r>
            <a:r>
              <a:rPr lang="en-GB" dirty="0"/>
              <a:t> distance</a:t>
            </a:r>
            <a:endParaRPr lang="en-CH" dirty="0"/>
          </a:p>
        </p:txBody>
      </p:sp>
      <p:sp>
        <p:nvSpPr>
          <p:cNvPr id="20" name="TextBox 19">
            <a:extLst>
              <a:ext uri="{FF2B5EF4-FFF2-40B4-BE49-F238E27FC236}">
                <a16:creationId xmlns:a16="http://schemas.microsoft.com/office/drawing/2014/main" id="{94F8A863-6684-6842-B5F9-A9CA4BDCB190}"/>
              </a:ext>
            </a:extLst>
          </p:cNvPr>
          <p:cNvSpPr txBox="1"/>
          <p:nvPr/>
        </p:nvSpPr>
        <p:spPr>
          <a:xfrm>
            <a:off x="177800" y="2615625"/>
            <a:ext cx="1828800" cy="1938992"/>
          </a:xfrm>
          <a:prstGeom prst="rect">
            <a:avLst/>
          </a:prstGeom>
          <a:noFill/>
        </p:spPr>
        <p:txBody>
          <a:bodyPr wrap="square">
            <a:spAutoFit/>
          </a:bodyPr>
          <a:lstStyle/>
          <a:p>
            <a:r>
              <a:rPr lang="en-GB" sz="1500" dirty="0">
                <a:solidFill>
                  <a:srgbClr val="202020"/>
                </a:solidFill>
                <a:latin typeface="Helvetica" pitchFamily="2" charset="0"/>
              </a:rPr>
              <a:t>Based on </a:t>
            </a:r>
            <a:r>
              <a:rPr lang="en-GB" sz="1500" b="0" i="0" dirty="0" err="1">
                <a:solidFill>
                  <a:srgbClr val="202020"/>
                </a:solidFill>
                <a:effectLst/>
                <a:latin typeface="Helvetica" pitchFamily="2" charset="0"/>
              </a:rPr>
              <a:t>euclidean</a:t>
            </a:r>
            <a:r>
              <a:rPr lang="en-GB" sz="1500" b="0" i="0" dirty="0">
                <a:solidFill>
                  <a:srgbClr val="202020"/>
                </a:solidFill>
                <a:effectLst/>
                <a:latin typeface="Helvetica" pitchFamily="2" charset="0"/>
              </a:rPr>
              <a:t> distance method for log-scaled in-sample taxon share values</a:t>
            </a:r>
          </a:p>
          <a:p>
            <a:endParaRPr lang="en-GB" sz="1500" dirty="0">
              <a:solidFill>
                <a:srgbClr val="202020"/>
              </a:solidFill>
              <a:latin typeface="Helvetica" pitchFamily="2" charset="0"/>
            </a:endParaRPr>
          </a:p>
          <a:p>
            <a:r>
              <a:rPr lang="en-GB" sz="1500" dirty="0">
                <a:solidFill>
                  <a:srgbClr val="202020"/>
                </a:solidFill>
                <a:latin typeface="Helvetica" pitchFamily="2" charset="0"/>
              </a:rPr>
              <a:t>(pink – higher OTU abundance)</a:t>
            </a:r>
            <a:endParaRPr lang="en-CH"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A33D127-3762-1FD9-73E6-6AFE308FC76D}"/>
              </a:ext>
            </a:extLst>
          </p:cNvPr>
          <p:cNvSpPr txBox="1">
            <a:spLocks noGrp="1"/>
          </p:cNvSpPr>
          <p:nvPr>
            <p:ph type="title"/>
          </p:nvPr>
        </p:nvSpPr>
        <p:spPr>
          <a:xfrm>
            <a:off x="796669" y="1245387"/>
            <a:ext cx="11411585" cy="1006475"/>
          </a:xfrm>
          <a:prstGeom prst="rect">
            <a:avLst/>
          </a:prstGeom>
          <a:solidFill>
            <a:srgbClr val="FFBAEE"/>
          </a:solidFill>
          <a:ln w="63500">
            <a:solidFill>
              <a:srgbClr val="000000"/>
            </a:solidFill>
          </a:ln>
        </p:spPr>
        <p:txBody>
          <a:bodyPr vert="horz" wrap="square" lIns="0" tIns="92075" rIns="0" bIns="0" rtlCol="0">
            <a:spAutoFit/>
          </a:bodyPr>
          <a:lstStyle/>
          <a:p>
            <a:pPr marL="3152775" marR="595630" indent="-2552065">
              <a:lnSpc>
                <a:spcPts val="3200"/>
              </a:lnSpc>
              <a:spcBef>
                <a:spcPts val="725"/>
              </a:spcBef>
            </a:pPr>
            <a:r>
              <a:rPr sz="2700" b="0" u="none" spc="-5" dirty="0">
                <a:latin typeface="Times New Roman"/>
                <a:cs typeface="Times New Roman"/>
              </a:rPr>
              <a:t>Comparative analysis: is there </a:t>
            </a:r>
            <a:r>
              <a:rPr sz="2700" b="0" u="none" dirty="0">
                <a:latin typeface="Times New Roman"/>
                <a:cs typeface="Times New Roman"/>
              </a:rPr>
              <a:t>a host </a:t>
            </a:r>
            <a:r>
              <a:rPr sz="2700" b="0" u="none" spc="-5" dirty="0">
                <a:latin typeface="Times New Roman"/>
                <a:cs typeface="Times New Roman"/>
              </a:rPr>
              <a:t>phenotype/environmental condition </a:t>
            </a:r>
            <a:r>
              <a:rPr sz="2700" b="0" u="none" dirty="0">
                <a:latin typeface="Times New Roman"/>
                <a:cs typeface="Times New Roman"/>
              </a:rPr>
              <a:t>-  </a:t>
            </a:r>
            <a:r>
              <a:rPr sz="2700" b="0" u="none" spc="-5" dirty="0">
                <a:latin typeface="Times New Roman"/>
                <a:cs typeface="Times New Roman"/>
              </a:rPr>
              <a:t>community composition</a:t>
            </a:r>
            <a:r>
              <a:rPr sz="2700" b="0" u="none" dirty="0">
                <a:latin typeface="Times New Roman"/>
                <a:cs typeface="Times New Roman"/>
              </a:rPr>
              <a:t> </a:t>
            </a:r>
            <a:r>
              <a:rPr sz="2700" b="0" u="none" spc="-5" dirty="0">
                <a:latin typeface="Times New Roman"/>
                <a:cs typeface="Times New Roman"/>
              </a:rPr>
              <a:t>association?</a:t>
            </a:r>
            <a:endParaRPr sz="2700" dirty="0">
              <a:latin typeface="Times New Roman"/>
              <a:cs typeface="Times New Roman"/>
            </a:endParaRPr>
          </a:p>
        </p:txBody>
      </p:sp>
      <p:pic>
        <p:nvPicPr>
          <p:cNvPr id="1028" name="Picture 4" descr="Analysis of compositions of microbiomes with bias correction | Nature  Communications">
            <a:extLst>
              <a:ext uri="{FF2B5EF4-FFF2-40B4-BE49-F238E27FC236}">
                <a16:creationId xmlns:a16="http://schemas.microsoft.com/office/drawing/2014/main" id="{8BCC00A6-6211-1326-D132-ADBBCE6AB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07"/>
          <a:stretch/>
        </p:blipFill>
        <p:spPr bwMode="auto">
          <a:xfrm>
            <a:off x="655694" y="3657600"/>
            <a:ext cx="7273811"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69D042-83E6-5ABB-50A7-5B58C9E18985}"/>
              </a:ext>
            </a:extLst>
          </p:cNvPr>
          <p:cNvSpPr txBox="1"/>
          <p:nvPr/>
        </p:nvSpPr>
        <p:spPr>
          <a:xfrm>
            <a:off x="8178800" y="3451354"/>
            <a:ext cx="4516496" cy="5693866"/>
          </a:xfrm>
          <a:prstGeom prst="rect">
            <a:avLst/>
          </a:prstGeom>
          <a:noFill/>
        </p:spPr>
        <p:txBody>
          <a:bodyPr wrap="square" rtlCol="0">
            <a:spAutoFit/>
          </a:bodyPr>
          <a:lstStyle/>
          <a:p>
            <a:r>
              <a:rPr lang="en-GB" sz="2800" b="0" i="0" dirty="0">
                <a:solidFill>
                  <a:srgbClr val="333333"/>
                </a:solidFill>
                <a:effectLst/>
              </a:rPr>
              <a:t>The method </a:t>
            </a:r>
          </a:p>
          <a:p>
            <a:pPr marL="457200" indent="-457200">
              <a:buFont typeface="Arial" panose="020B0604020202020204" pitchFamily="34" charset="0"/>
              <a:buChar char="•"/>
            </a:pPr>
            <a:r>
              <a:rPr lang="en-GB" sz="2800" dirty="0">
                <a:solidFill>
                  <a:srgbClr val="333333"/>
                </a:solidFill>
              </a:rPr>
              <a:t>is </a:t>
            </a:r>
            <a:r>
              <a:rPr lang="en-GB" sz="2800" b="0" i="0" dirty="0">
                <a:solidFill>
                  <a:srgbClr val="333333"/>
                </a:solidFill>
                <a:effectLst/>
              </a:rPr>
              <a:t>based on compositional log-ratios</a:t>
            </a:r>
          </a:p>
          <a:p>
            <a:pPr marL="457200" indent="-457200">
              <a:buFont typeface="Arial" panose="020B0604020202020204" pitchFamily="34" charset="0"/>
              <a:buChar char="•"/>
            </a:pPr>
            <a:r>
              <a:rPr lang="en-GB" sz="2800" b="0" i="0" dirty="0">
                <a:solidFill>
                  <a:srgbClr val="333333"/>
                </a:solidFill>
                <a:effectLst/>
              </a:rPr>
              <a:t>incorporates sampling fraction into the model which is estimated as the ratio of the library size to the microbial load. </a:t>
            </a:r>
          </a:p>
          <a:p>
            <a:pPr marL="457200" indent="-457200">
              <a:buFont typeface="Arial" panose="020B0604020202020204" pitchFamily="34" charset="0"/>
              <a:buChar char="•"/>
            </a:pPr>
            <a:r>
              <a:rPr lang="en-GB" sz="2800" b="0" i="0" dirty="0">
                <a:solidFill>
                  <a:srgbClr val="333333"/>
                </a:solidFill>
                <a:effectLst/>
              </a:rPr>
              <a:t>controls for the false discovery rate</a:t>
            </a:r>
          </a:p>
          <a:p>
            <a:pPr marL="457200" indent="-457200">
              <a:buFont typeface="Arial" panose="020B0604020202020204" pitchFamily="34" charset="0"/>
              <a:buChar char="•"/>
            </a:pPr>
            <a:r>
              <a:rPr lang="en-GB" sz="2800" b="0" i="0" dirty="0">
                <a:solidFill>
                  <a:srgbClr val="333333"/>
                </a:solidFill>
                <a:effectLst/>
              </a:rPr>
              <a:t>p-values corrected with with Bonferroni Hochberg correction method</a:t>
            </a:r>
            <a:endParaRPr lang="en-CH" sz="2800" dirty="0"/>
          </a:p>
        </p:txBody>
      </p:sp>
      <p:sp>
        <p:nvSpPr>
          <p:cNvPr id="6" name="TextBox 5">
            <a:extLst>
              <a:ext uri="{FF2B5EF4-FFF2-40B4-BE49-F238E27FC236}">
                <a16:creationId xmlns:a16="http://schemas.microsoft.com/office/drawing/2014/main" id="{74776D63-DE95-C1F4-F3BA-F5BE46C6D3B7}"/>
              </a:ext>
            </a:extLst>
          </p:cNvPr>
          <p:cNvSpPr txBox="1"/>
          <p:nvPr/>
        </p:nvSpPr>
        <p:spPr>
          <a:xfrm>
            <a:off x="197005" y="2667000"/>
            <a:ext cx="12775580" cy="954107"/>
          </a:xfrm>
          <a:prstGeom prst="rect">
            <a:avLst/>
          </a:prstGeom>
          <a:noFill/>
        </p:spPr>
        <p:txBody>
          <a:bodyPr wrap="square">
            <a:spAutoFit/>
          </a:bodyPr>
          <a:lstStyle/>
          <a:p>
            <a:r>
              <a:rPr lang="en-CH" sz="2800" b="1" dirty="0"/>
              <a:t>Analysis of Microbial Composition – a method for testing for differential abundance</a:t>
            </a:r>
          </a:p>
          <a:p>
            <a:pPr algn="ctr"/>
            <a:r>
              <a:rPr lang="en-CH" sz="2800" b="1" dirty="0"/>
              <a:t>ANCOMBC</a:t>
            </a:r>
          </a:p>
        </p:txBody>
      </p:sp>
    </p:spTree>
    <p:extLst>
      <p:ext uri="{BB962C8B-B14F-4D97-AF65-F5344CB8AC3E}">
        <p14:creationId xmlns:p14="http://schemas.microsoft.com/office/powerpoint/2010/main" val="268728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88249" y="2870441"/>
            <a:ext cx="11833951" cy="5923416"/>
          </a:xfrm>
          <a:prstGeom prst="rect">
            <a:avLst/>
          </a:prstGeom>
        </p:spPr>
        <p:txBody>
          <a:bodyPr vert="horz" wrap="square" lIns="0" tIns="196850" rIns="0" bIns="0" rtlCol="0">
            <a:spAutoFit/>
          </a:bodyPr>
          <a:lstStyle/>
          <a:p>
            <a:pPr marL="554355" indent="-542290">
              <a:lnSpc>
                <a:spcPct val="100000"/>
              </a:lnSpc>
              <a:spcBef>
                <a:spcPts val="1550"/>
              </a:spcBef>
              <a:buFont typeface="Times New Roman"/>
              <a:buChar char="•"/>
              <a:tabLst>
                <a:tab pos="554355" algn="l"/>
                <a:tab pos="554990" algn="l"/>
              </a:tabLst>
            </a:pPr>
            <a:r>
              <a:rPr sz="3000" dirty="0">
                <a:latin typeface="Arial"/>
                <a:cs typeface="Arial"/>
              </a:rPr>
              <a:t>Present in every</a:t>
            </a:r>
            <a:r>
              <a:rPr sz="3000" spc="-20" dirty="0">
                <a:latin typeface="Arial"/>
                <a:cs typeface="Arial"/>
              </a:rPr>
              <a:t> </a:t>
            </a:r>
            <a:r>
              <a:rPr sz="3000" dirty="0">
                <a:latin typeface="Arial"/>
                <a:cs typeface="Arial"/>
              </a:rPr>
              <a:t>organism</a:t>
            </a:r>
          </a:p>
          <a:p>
            <a:pPr marL="554355" indent="-542290">
              <a:lnSpc>
                <a:spcPct val="100000"/>
              </a:lnSpc>
              <a:spcBef>
                <a:spcPts val="1450"/>
              </a:spcBef>
              <a:buFont typeface="Times New Roman"/>
              <a:buChar char="•"/>
              <a:tabLst>
                <a:tab pos="554355" algn="l"/>
                <a:tab pos="554990" algn="l"/>
              </a:tabLst>
            </a:pPr>
            <a:r>
              <a:rPr sz="3000" spc="-5" dirty="0">
                <a:latin typeface="Arial"/>
                <a:cs typeface="Arial"/>
              </a:rPr>
              <a:t>Essential for protein</a:t>
            </a:r>
            <a:r>
              <a:rPr sz="3000" spc="5" dirty="0">
                <a:latin typeface="Arial"/>
                <a:cs typeface="Arial"/>
              </a:rPr>
              <a:t> </a:t>
            </a:r>
            <a:r>
              <a:rPr sz="3000" spc="-5" dirty="0">
                <a:latin typeface="Arial"/>
                <a:cs typeface="Arial"/>
              </a:rPr>
              <a:t>translation</a:t>
            </a:r>
            <a:endParaRPr sz="3000" dirty="0">
              <a:latin typeface="Arial"/>
              <a:cs typeface="Arial"/>
            </a:endParaRPr>
          </a:p>
          <a:p>
            <a:pPr marL="554355" indent="-542290">
              <a:lnSpc>
                <a:spcPct val="100000"/>
              </a:lnSpc>
              <a:spcBef>
                <a:spcPts val="1450"/>
              </a:spcBef>
              <a:buFont typeface="Times New Roman"/>
              <a:buChar char="•"/>
              <a:tabLst>
                <a:tab pos="554355" algn="l"/>
                <a:tab pos="554990" algn="l"/>
              </a:tabLst>
            </a:pPr>
            <a:r>
              <a:rPr sz="3000" spc="-5" dirty="0">
                <a:latin typeface="Arial"/>
                <a:cs typeface="Arial"/>
              </a:rPr>
              <a:t>Relatively</a:t>
            </a:r>
            <a:r>
              <a:rPr sz="3000" spc="-10" dirty="0">
                <a:latin typeface="Arial"/>
                <a:cs typeface="Arial"/>
              </a:rPr>
              <a:t> </a:t>
            </a:r>
            <a:r>
              <a:rPr sz="3000" dirty="0">
                <a:latin typeface="Arial"/>
                <a:cs typeface="Arial"/>
              </a:rPr>
              <a:t>conserved</a:t>
            </a:r>
          </a:p>
          <a:p>
            <a:pPr marL="554355" indent="-542290">
              <a:lnSpc>
                <a:spcPct val="100000"/>
              </a:lnSpc>
              <a:spcBef>
                <a:spcPts val="1450"/>
              </a:spcBef>
              <a:buFont typeface="Times New Roman"/>
              <a:buChar char="•"/>
              <a:tabLst>
                <a:tab pos="554355" algn="l"/>
                <a:tab pos="554990" algn="l"/>
              </a:tabLst>
            </a:pPr>
            <a:r>
              <a:rPr sz="3000" dirty="0">
                <a:latin typeface="Arial"/>
                <a:cs typeface="Arial"/>
              </a:rPr>
              <a:t>Most widely</a:t>
            </a:r>
            <a:r>
              <a:rPr sz="3000" spc="-15" dirty="0">
                <a:latin typeface="Arial"/>
                <a:cs typeface="Arial"/>
              </a:rPr>
              <a:t> </a:t>
            </a:r>
            <a:r>
              <a:rPr sz="3000" dirty="0">
                <a:latin typeface="Arial"/>
                <a:cs typeface="Arial"/>
              </a:rPr>
              <a:t>used</a:t>
            </a:r>
          </a:p>
          <a:p>
            <a:pPr marL="1183005" lvl="1" indent="-542290">
              <a:lnSpc>
                <a:spcPct val="100000"/>
              </a:lnSpc>
              <a:spcBef>
                <a:spcPts val="1455"/>
              </a:spcBef>
              <a:buFont typeface="Times New Roman"/>
              <a:buChar char="•"/>
              <a:tabLst>
                <a:tab pos="1183005" algn="l"/>
                <a:tab pos="1183640" algn="l"/>
              </a:tabLst>
            </a:pPr>
            <a:r>
              <a:rPr sz="3000" dirty="0">
                <a:latin typeface="Arial"/>
                <a:cs typeface="Arial"/>
              </a:rPr>
              <a:t>16S</a:t>
            </a:r>
            <a:r>
              <a:rPr sz="3000" spc="-5" dirty="0">
                <a:latin typeface="Arial"/>
                <a:cs typeface="Arial"/>
              </a:rPr>
              <a:t> (Bacteria)</a:t>
            </a:r>
            <a:endParaRPr sz="3000" dirty="0">
              <a:latin typeface="Arial"/>
              <a:cs typeface="Arial"/>
            </a:endParaRPr>
          </a:p>
          <a:p>
            <a:pPr marL="1183005" lvl="1" indent="-542290">
              <a:lnSpc>
                <a:spcPct val="100000"/>
              </a:lnSpc>
              <a:spcBef>
                <a:spcPts val="1450"/>
              </a:spcBef>
              <a:buFont typeface="Times New Roman"/>
              <a:buChar char="•"/>
              <a:tabLst>
                <a:tab pos="1183005" algn="l"/>
                <a:tab pos="1183640" algn="l"/>
              </a:tabLst>
            </a:pPr>
            <a:r>
              <a:rPr sz="3000" dirty="0">
                <a:latin typeface="Arial"/>
                <a:cs typeface="Arial"/>
              </a:rPr>
              <a:t>18S</a:t>
            </a:r>
            <a:r>
              <a:rPr sz="3000" spc="-5" dirty="0">
                <a:latin typeface="Arial"/>
                <a:cs typeface="Arial"/>
              </a:rPr>
              <a:t> (Eukaryotes)</a:t>
            </a:r>
            <a:endParaRPr lang="de-CH" sz="3000" spc="-5" dirty="0">
              <a:latin typeface="Arial"/>
              <a:cs typeface="Arial"/>
            </a:endParaRPr>
          </a:p>
          <a:p>
            <a:pPr marL="1183005" lvl="1" indent="-542290">
              <a:spcBef>
                <a:spcPts val="1450"/>
              </a:spcBef>
              <a:buFont typeface="Times New Roman"/>
              <a:buChar char="•"/>
              <a:tabLst>
                <a:tab pos="1183005" algn="l"/>
                <a:tab pos="1183640" algn="l"/>
              </a:tabLst>
            </a:pPr>
            <a:r>
              <a:rPr lang="en-CH" sz="3000" spc="-5" dirty="0">
                <a:latin typeface="Arial"/>
                <a:cs typeface="Arial"/>
              </a:rPr>
              <a:t>ITS (Fungi) - </a:t>
            </a:r>
            <a:r>
              <a:rPr lang="en-GB" sz="3200" b="0" i="0" dirty="0">
                <a:solidFill>
                  <a:srgbClr val="8AB4F8"/>
                </a:solidFill>
                <a:effectLst/>
                <a:latin typeface="arial" panose="020B0604020202020204" pitchFamily="34" charset="0"/>
                <a:hlinkClick r:id="rId2"/>
              </a:rPr>
              <a:t>Nuclear ribosomal internal transcribed spacer </a:t>
            </a:r>
            <a:endParaRPr lang="en-GB" sz="3200" b="0" i="0" dirty="0">
              <a:solidFill>
                <a:srgbClr val="8AB4F8"/>
              </a:solidFill>
              <a:effectLst/>
              <a:latin typeface="arial" panose="020B0604020202020204" pitchFamily="34" charset="0"/>
            </a:endParaRPr>
          </a:p>
          <a:p>
            <a:pPr marL="640715" lvl="1">
              <a:spcBef>
                <a:spcPts val="1450"/>
              </a:spcBef>
              <a:tabLst>
                <a:tab pos="1183005" algn="l"/>
                <a:tab pos="1183640" algn="l"/>
              </a:tabLst>
            </a:pPr>
            <a:r>
              <a:rPr sz="3000" spc="-5" dirty="0">
                <a:latin typeface="Arial"/>
                <a:cs typeface="Arial"/>
              </a:rPr>
              <a:t>Multiple </a:t>
            </a:r>
            <a:r>
              <a:rPr sz="3000" dirty="0">
                <a:latin typeface="Arial"/>
                <a:cs typeface="Arial"/>
              </a:rPr>
              <a:t>markers </a:t>
            </a:r>
            <a:r>
              <a:rPr sz="3000" spc="-5" dirty="0">
                <a:latin typeface="Arial"/>
                <a:cs typeface="Arial"/>
              </a:rPr>
              <a:t>combination </a:t>
            </a:r>
            <a:r>
              <a:rPr sz="3000" dirty="0">
                <a:latin typeface="Arial"/>
                <a:cs typeface="Arial"/>
              </a:rPr>
              <a:t>also</a:t>
            </a:r>
            <a:r>
              <a:rPr sz="3000" spc="-10" dirty="0">
                <a:latin typeface="Arial"/>
                <a:cs typeface="Arial"/>
              </a:rPr>
              <a:t> </a:t>
            </a:r>
            <a:r>
              <a:rPr sz="3000" dirty="0">
                <a:latin typeface="Arial"/>
                <a:cs typeface="Arial"/>
              </a:rPr>
              <a:t>possible</a:t>
            </a:r>
          </a:p>
          <a:p>
            <a:pPr marL="1183005" lvl="1" indent="-542290">
              <a:lnSpc>
                <a:spcPct val="100000"/>
              </a:lnSpc>
              <a:spcBef>
                <a:spcPts val="1450"/>
              </a:spcBef>
              <a:buFont typeface="Times New Roman"/>
              <a:buChar char="•"/>
              <a:tabLst>
                <a:tab pos="1183005" algn="l"/>
                <a:tab pos="1183640" algn="l"/>
              </a:tabLst>
            </a:pPr>
            <a:r>
              <a:rPr sz="3000" spc="-5" dirty="0">
                <a:latin typeface="Arial"/>
                <a:cs typeface="Arial"/>
              </a:rPr>
              <a:t>PhyloSift,</a:t>
            </a:r>
            <a:r>
              <a:rPr sz="3000" spc="-10" dirty="0">
                <a:latin typeface="Arial"/>
                <a:cs typeface="Arial"/>
              </a:rPr>
              <a:t> </a:t>
            </a:r>
            <a:r>
              <a:rPr sz="3000" spc="-5" dirty="0">
                <a:latin typeface="Arial"/>
                <a:cs typeface="Arial"/>
              </a:rPr>
              <a:t>MetaPhlAn2</a:t>
            </a:r>
            <a:endParaRPr sz="3000" dirty="0">
              <a:latin typeface="Arial"/>
              <a:cs typeface="Arial"/>
            </a:endParaRPr>
          </a:p>
        </p:txBody>
      </p:sp>
      <p:sp>
        <p:nvSpPr>
          <p:cNvPr id="4" name="object 4"/>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7" name="Title 1">
            <a:extLst>
              <a:ext uri="{FF2B5EF4-FFF2-40B4-BE49-F238E27FC236}">
                <a16:creationId xmlns:a16="http://schemas.microsoft.com/office/drawing/2014/main" id="{3FED9F11-5DF5-1E14-8514-91C6EF4CC0A2}"/>
              </a:ext>
            </a:extLst>
          </p:cNvPr>
          <p:cNvSpPr txBox="1">
            <a:spLocks/>
          </p:cNvSpPr>
          <p:nvPr/>
        </p:nvSpPr>
        <p:spPr>
          <a:xfrm>
            <a:off x="558800" y="1513177"/>
            <a:ext cx="12203333" cy="1001423"/>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CH" sz="4000" dirty="0"/>
              <a:t>Ribosomal RNA</a:t>
            </a:r>
            <a:endParaRPr lang="en-US"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08382" y="4107014"/>
            <a:ext cx="4012565" cy="1950085"/>
          </a:xfrm>
          <a:prstGeom prst="rect">
            <a:avLst/>
          </a:prstGeom>
        </p:spPr>
        <p:txBody>
          <a:bodyPr vert="horz" wrap="square" lIns="0" tIns="196850" rIns="0" bIns="0" rtlCol="0">
            <a:spAutoFit/>
          </a:bodyPr>
          <a:lstStyle/>
          <a:p>
            <a:pPr marL="554355" indent="-542290">
              <a:lnSpc>
                <a:spcPct val="100000"/>
              </a:lnSpc>
              <a:spcBef>
                <a:spcPts val="1550"/>
              </a:spcBef>
              <a:buFont typeface="Times New Roman"/>
              <a:buChar char="•"/>
              <a:tabLst>
                <a:tab pos="554355" algn="l"/>
                <a:tab pos="554990" algn="l"/>
              </a:tabLst>
            </a:pPr>
            <a:r>
              <a:rPr sz="3000" b="1" spc="-5" dirty="0">
                <a:latin typeface="Arial"/>
                <a:cs typeface="Arial"/>
              </a:rPr>
              <a:t>File formats</a:t>
            </a:r>
            <a:endParaRPr sz="3000">
              <a:latin typeface="Arial"/>
              <a:cs typeface="Arial"/>
            </a:endParaRPr>
          </a:p>
          <a:p>
            <a:pPr marL="1183005" lvl="1" indent="-542925">
              <a:lnSpc>
                <a:spcPct val="100000"/>
              </a:lnSpc>
              <a:spcBef>
                <a:spcPts val="1450"/>
              </a:spcBef>
              <a:buFont typeface="Times New Roman"/>
              <a:buChar char="•"/>
              <a:tabLst>
                <a:tab pos="1183005" algn="l"/>
                <a:tab pos="1183640" algn="l"/>
              </a:tabLst>
            </a:pPr>
            <a:r>
              <a:rPr sz="3000" b="1" spc="-5" dirty="0">
                <a:latin typeface="Arial"/>
                <a:cs typeface="Arial"/>
              </a:rPr>
              <a:t>Processed</a:t>
            </a:r>
            <a:r>
              <a:rPr sz="3000" b="1" spc="-45" dirty="0">
                <a:latin typeface="Arial"/>
                <a:cs typeface="Arial"/>
              </a:rPr>
              <a:t> </a:t>
            </a:r>
            <a:r>
              <a:rPr sz="3000" b="1" spc="-5" dirty="0">
                <a:latin typeface="Arial"/>
                <a:cs typeface="Arial"/>
              </a:rPr>
              <a:t>data</a:t>
            </a:r>
            <a:endParaRPr sz="3000">
              <a:latin typeface="Arial"/>
              <a:cs typeface="Arial"/>
            </a:endParaRPr>
          </a:p>
          <a:p>
            <a:pPr marL="1183005" lvl="1" indent="-542925">
              <a:lnSpc>
                <a:spcPct val="100000"/>
              </a:lnSpc>
              <a:spcBef>
                <a:spcPts val="1450"/>
              </a:spcBef>
              <a:buFont typeface="Times New Roman"/>
              <a:buChar char="•"/>
              <a:tabLst>
                <a:tab pos="1183005" algn="l"/>
                <a:tab pos="1183640" algn="l"/>
              </a:tabLst>
            </a:pPr>
            <a:r>
              <a:rPr sz="3000" b="1" spc="-5" dirty="0">
                <a:latin typeface="Arial"/>
                <a:cs typeface="Arial"/>
              </a:rPr>
              <a:t>BIOM</a:t>
            </a:r>
            <a:r>
              <a:rPr sz="3000" b="1" spc="-20" dirty="0">
                <a:latin typeface="Arial"/>
                <a:cs typeface="Arial"/>
              </a:rPr>
              <a:t> </a:t>
            </a:r>
            <a:r>
              <a:rPr sz="3000" b="1" spc="-5" dirty="0">
                <a:latin typeface="Arial"/>
                <a:cs typeface="Arial"/>
              </a:rPr>
              <a:t>format</a:t>
            </a:r>
            <a:endParaRPr sz="3000">
              <a:latin typeface="Arial"/>
              <a:cs typeface="Arial"/>
            </a:endParaRPr>
          </a:p>
        </p:txBody>
      </p:sp>
      <p:sp>
        <p:nvSpPr>
          <p:cNvPr id="4" name="object 4"/>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7" name="Title 1">
            <a:extLst>
              <a:ext uri="{FF2B5EF4-FFF2-40B4-BE49-F238E27FC236}">
                <a16:creationId xmlns:a16="http://schemas.microsoft.com/office/drawing/2014/main" id="{A97419C6-210F-664E-6EEE-DF5978BE2EE8}"/>
              </a:ext>
            </a:extLst>
          </p:cNvPr>
          <p:cNvSpPr txBox="1">
            <a:spLocks/>
          </p:cNvSpPr>
          <p:nvPr/>
        </p:nvSpPr>
        <p:spPr>
          <a:xfrm>
            <a:off x="400732" y="1275031"/>
            <a:ext cx="12203333" cy="9347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Technical details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08382" y="3884396"/>
            <a:ext cx="1593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Times New Roman"/>
                <a:cs typeface="Times New Roman"/>
              </a:rPr>
              <a:t>•</a:t>
            </a:r>
            <a:endParaRPr sz="3000">
              <a:latin typeface="Times New Roman"/>
              <a:cs typeface="Times New Roman"/>
            </a:endParaRPr>
          </a:p>
        </p:txBody>
      </p:sp>
      <p:sp>
        <p:nvSpPr>
          <p:cNvPr id="4" name="object 4"/>
          <p:cNvSpPr txBox="1"/>
          <p:nvPr/>
        </p:nvSpPr>
        <p:spPr>
          <a:xfrm>
            <a:off x="1450111" y="3887939"/>
            <a:ext cx="9704705" cy="482600"/>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a:cs typeface="Arial"/>
              </a:rPr>
              <a:t>The outcome </a:t>
            </a:r>
            <a:r>
              <a:rPr sz="3000" dirty="0">
                <a:latin typeface="Arial"/>
                <a:cs typeface="Arial"/>
              </a:rPr>
              <a:t>of processed </a:t>
            </a:r>
            <a:r>
              <a:rPr sz="3000" spc="-5" dirty="0">
                <a:latin typeface="Arial"/>
                <a:cs typeface="Arial"/>
              </a:rPr>
              <a:t>data consists </a:t>
            </a:r>
            <a:r>
              <a:rPr sz="3000" dirty="0">
                <a:latin typeface="Arial"/>
                <a:cs typeface="Arial"/>
              </a:rPr>
              <a:t>of 3</a:t>
            </a:r>
            <a:r>
              <a:rPr sz="3000" spc="40" dirty="0">
                <a:latin typeface="Arial"/>
                <a:cs typeface="Arial"/>
              </a:rPr>
              <a:t> </a:t>
            </a:r>
            <a:r>
              <a:rPr sz="3000" spc="-5" dirty="0">
                <a:latin typeface="Arial"/>
                <a:cs typeface="Arial"/>
              </a:rPr>
              <a:t>information:</a:t>
            </a:r>
            <a:endParaRPr sz="3000">
              <a:latin typeface="Arial"/>
              <a:cs typeface="Arial"/>
            </a:endParaRPr>
          </a:p>
        </p:txBody>
      </p:sp>
      <p:sp>
        <p:nvSpPr>
          <p:cNvPr id="5" name="object 5"/>
          <p:cNvSpPr txBox="1"/>
          <p:nvPr/>
        </p:nvSpPr>
        <p:spPr>
          <a:xfrm>
            <a:off x="1537030" y="4345139"/>
            <a:ext cx="4697095" cy="1950085"/>
          </a:xfrm>
          <a:prstGeom prst="rect">
            <a:avLst/>
          </a:prstGeom>
        </p:spPr>
        <p:txBody>
          <a:bodyPr vert="horz" wrap="square" lIns="0" tIns="196850" rIns="0" bIns="0" rtlCol="0">
            <a:spAutoFit/>
          </a:bodyPr>
          <a:lstStyle/>
          <a:p>
            <a:pPr marL="554355" indent="-542290">
              <a:lnSpc>
                <a:spcPct val="100000"/>
              </a:lnSpc>
              <a:spcBef>
                <a:spcPts val="1550"/>
              </a:spcBef>
              <a:buFont typeface="Times New Roman"/>
              <a:buChar char="•"/>
              <a:tabLst>
                <a:tab pos="554355" algn="l"/>
                <a:tab pos="554990" algn="l"/>
              </a:tabLst>
            </a:pPr>
            <a:r>
              <a:rPr sz="3000" spc="-5" dirty="0">
                <a:latin typeface="Arial"/>
                <a:cs typeface="Arial"/>
              </a:rPr>
              <a:t>OTUs </a:t>
            </a:r>
            <a:r>
              <a:rPr sz="3000" dirty="0">
                <a:latin typeface="Arial"/>
                <a:cs typeface="Arial"/>
              </a:rPr>
              <a:t>abundance</a:t>
            </a:r>
            <a:r>
              <a:rPr sz="3000" spc="-65" dirty="0">
                <a:latin typeface="Arial"/>
                <a:cs typeface="Arial"/>
              </a:rPr>
              <a:t> </a:t>
            </a:r>
            <a:r>
              <a:rPr sz="3000" spc="-5" dirty="0">
                <a:latin typeface="Arial"/>
                <a:cs typeface="Arial"/>
              </a:rPr>
              <a:t>matrix</a:t>
            </a:r>
            <a:endParaRPr sz="3000">
              <a:latin typeface="Arial"/>
              <a:cs typeface="Arial"/>
            </a:endParaRPr>
          </a:p>
          <a:p>
            <a:pPr marL="554355" indent="-542290">
              <a:lnSpc>
                <a:spcPct val="100000"/>
              </a:lnSpc>
              <a:spcBef>
                <a:spcPts val="1450"/>
              </a:spcBef>
              <a:buFont typeface="Times New Roman"/>
              <a:buChar char="•"/>
              <a:tabLst>
                <a:tab pos="554355" algn="l"/>
                <a:tab pos="554990" algn="l"/>
              </a:tabLst>
            </a:pPr>
            <a:r>
              <a:rPr sz="3000" spc="-5" dirty="0">
                <a:latin typeface="Arial"/>
                <a:cs typeface="Arial"/>
              </a:rPr>
              <a:t>OTU classification</a:t>
            </a:r>
            <a:endParaRPr sz="3000">
              <a:latin typeface="Arial"/>
              <a:cs typeface="Arial"/>
            </a:endParaRPr>
          </a:p>
          <a:p>
            <a:pPr marL="554355" indent="-542290">
              <a:lnSpc>
                <a:spcPct val="100000"/>
              </a:lnSpc>
              <a:spcBef>
                <a:spcPts val="1450"/>
              </a:spcBef>
              <a:buFont typeface="Times New Roman"/>
              <a:buChar char="•"/>
              <a:tabLst>
                <a:tab pos="554355" algn="l"/>
                <a:tab pos="554990" algn="l"/>
              </a:tabLst>
            </a:pPr>
            <a:r>
              <a:rPr sz="3000" dirty="0">
                <a:latin typeface="Arial"/>
                <a:cs typeface="Arial"/>
              </a:rPr>
              <a:t>Sample</a:t>
            </a:r>
            <a:r>
              <a:rPr sz="3000" spc="-10" dirty="0">
                <a:latin typeface="Arial"/>
                <a:cs typeface="Arial"/>
              </a:rPr>
              <a:t> </a:t>
            </a:r>
            <a:r>
              <a:rPr sz="3000" spc="-5" dirty="0">
                <a:latin typeface="Arial"/>
                <a:cs typeface="Arial"/>
              </a:rPr>
              <a:t>metadata</a:t>
            </a:r>
            <a:endParaRPr sz="3000">
              <a:latin typeface="Arial"/>
              <a:cs typeface="Arial"/>
            </a:endParaRPr>
          </a:p>
        </p:txBody>
      </p:sp>
      <p:sp>
        <p:nvSpPr>
          <p:cNvPr id="6" name="object 6"/>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9" name="Title 1">
            <a:extLst>
              <a:ext uri="{FF2B5EF4-FFF2-40B4-BE49-F238E27FC236}">
                <a16:creationId xmlns:a16="http://schemas.microsoft.com/office/drawing/2014/main" id="{1779B8CC-31A6-22F7-E676-3A0680C177D4}"/>
              </a:ext>
            </a:extLst>
          </p:cNvPr>
          <p:cNvSpPr txBox="1">
            <a:spLocks/>
          </p:cNvSpPr>
          <p:nvPr/>
        </p:nvSpPr>
        <p:spPr>
          <a:xfrm>
            <a:off x="400732" y="1275031"/>
            <a:ext cx="12203333" cy="9347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Processed 16S data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459138" y="2782233"/>
            <a:ext cx="5617845" cy="2879090"/>
            <a:chOff x="459138" y="2782233"/>
            <a:chExt cx="5617845" cy="2879090"/>
          </a:xfrm>
        </p:grpSpPr>
        <p:sp>
          <p:nvSpPr>
            <p:cNvPr id="5" name="object 5"/>
            <p:cNvSpPr/>
            <p:nvPr/>
          </p:nvSpPr>
          <p:spPr>
            <a:xfrm>
              <a:off x="459138" y="2782233"/>
              <a:ext cx="5617332" cy="276824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23529" y="3616085"/>
              <a:ext cx="515620" cy="2007235"/>
            </a:xfrm>
            <a:custGeom>
              <a:avLst/>
              <a:gdLst/>
              <a:ahLst/>
              <a:cxnLst/>
              <a:rect l="l" t="t" r="r" b="b"/>
              <a:pathLst>
                <a:path w="515619" h="2007235">
                  <a:moveTo>
                    <a:pt x="439929" y="293358"/>
                  </a:moveTo>
                  <a:lnTo>
                    <a:pt x="450326" y="336294"/>
                  </a:lnTo>
                  <a:lnTo>
                    <a:pt x="459954" y="380961"/>
                  </a:lnTo>
                  <a:lnTo>
                    <a:pt x="468811" y="427226"/>
                  </a:lnTo>
                  <a:lnTo>
                    <a:pt x="476898" y="474957"/>
                  </a:lnTo>
                  <a:lnTo>
                    <a:pt x="484215" y="524020"/>
                  </a:lnTo>
                  <a:lnTo>
                    <a:pt x="490762" y="574282"/>
                  </a:lnTo>
                  <a:lnTo>
                    <a:pt x="496538" y="625610"/>
                  </a:lnTo>
                  <a:lnTo>
                    <a:pt x="501544" y="677871"/>
                  </a:lnTo>
                  <a:lnTo>
                    <a:pt x="505780" y="730930"/>
                  </a:lnTo>
                  <a:lnTo>
                    <a:pt x="509246" y="784656"/>
                  </a:lnTo>
                  <a:lnTo>
                    <a:pt x="511942" y="838914"/>
                  </a:lnTo>
                  <a:lnTo>
                    <a:pt x="513867" y="893573"/>
                  </a:lnTo>
                  <a:lnTo>
                    <a:pt x="515023" y="948497"/>
                  </a:lnTo>
                  <a:lnTo>
                    <a:pt x="515408" y="1003555"/>
                  </a:lnTo>
                  <a:lnTo>
                    <a:pt x="515023" y="1058613"/>
                  </a:lnTo>
                  <a:lnTo>
                    <a:pt x="513867" y="1113537"/>
                  </a:lnTo>
                  <a:lnTo>
                    <a:pt x="511942" y="1168196"/>
                  </a:lnTo>
                  <a:lnTo>
                    <a:pt x="509246" y="1222454"/>
                  </a:lnTo>
                  <a:lnTo>
                    <a:pt x="505780" y="1276180"/>
                  </a:lnTo>
                  <a:lnTo>
                    <a:pt x="501544" y="1329239"/>
                  </a:lnTo>
                  <a:lnTo>
                    <a:pt x="496538" y="1381499"/>
                  </a:lnTo>
                  <a:lnTo>
                    <a:pt x="490762" y="1432827"/>
                  </a:lnTo>
                  <a:lnTo>
                    <a:pt x="484215" y="1483088"/>
                  </a:lnTo>
                  <a:lnTo>
                    <a:pt x="476898" y="1532151"/>
                  </a:lnTo>
                  <a:lnTo>
                    <a:pt x="468811" y="1579882"/>
                  </a:lnTo>
                  <a:lnTo>
                    <a:pt x="459954" y="1626147"/>
                  </a:lnTo>
                  <a:lnTo>
                    <a:pt x="450326" y="1670813"/>
                  </a:lnTo>
                  <a:lnTo>
                    <a:pt x="439929" y="1713748"/>
                  </a:lnTo>
                  <a:lnTo>
                    <a:pt x="423537" y="1772421"/>
                  </a:lnTo>
                  <a:lnTo>
                    <a:pt x="406215" y="1824575"/>
                  </a:lnTo>
                  <a:lnTo>
                    <a:pt x="388073" y="1870209"/>
                  </a:lnTo>
                  <a:lnTo>
                    <a:pt x="369219" y="1909325"/>
                  </a:lnTo>
                  <a:lnTo>
                    <a:pt x="329817" y="1967997"/>
                  </a:lnTo>
                  <a:lnTo>
                    <a:pt x="288883" y="2000594"/>
                  </a:lnTo>
                  <a:lnTo>
                    <a:pt x="268115" y="2007113"/>
                  </a:lnTo>
                  <a:lnTo>
                    <a:pt x="247293" y="2007113"/>
                  </a:lnTo>
                  <a:lnTo>
                    <a:pt x="205921" y="1987555"/>
                  </a:lnTo>
                  <a:lnTo>
                    <a:pt x="165644" y="1941921"/>
                  </a:lnTo>
                  <a:lnTo>
                    <a:pt x="127335" y="1870209"/>
                  </a:lnTo>
                  <a:lnTo>
                    <a:pt x="109193" y="1824575"/>
                  </a:lnTo>
                  <a:lnTo>
                    <a:pt x="91871" y="1772421"/>
                  </a:lnTo>
                  <a:lnTo>
                    <a:pt x="75479" y="1713748"/>
                  </a:lnTo>
                  <a:lnTo>
                    <a:pt x="65082" y="1670813"/>
                  </a:lnTo>
                  <a:lnTo>
                    <a:pt x="55454" y="1626147"/>
                  </a:lnTo>
                  <a:lnTo>
                    <a:pt x="46597" y="1579882"/>
                  </a:lnTo>
                  <a:lnTo>
                    <a:pt x="38510" y="1532151"/>
                  </a:lnTo>
                  <a:lnTo>
                    <a:pt x="31193" y="1483088"/>
                  </a:lnTo>
                  <a:lnTo>
                    <a:pt x="24646" y="1432827"/>
                  </a:lnTo>
                  <a:lnTo>
                    <a:pt x="18869" y="1381499"/>
                  </a:lnTo>
                  <a:lnTo>
                    <a:pt x="13863" y="1329239"/>
                  </a:lnTo>
                  <a:lnTo>
                    <a:pt x="9627" y="1276180"/>
                  </a:lnTo>
                  <a:lnTo>
                    <a:pt x="6161" y="1222454"/>
                  </a:lnTo>
                  <a:lnTo>
                    <a:pt x="3465" y="1168196"/>
                  </a:lnTo>
                  <a:lnTo>
                    <a:pt x="1540" y="1113537"/>
                  </a:lnTo>
                  <a:lnTo>
                    <a:pt x="385" y="1058613"/>
                  </a:lnTo>
                  <a:lnTo>
                    <a:pt x="0" y="1003555"/>
                  </a:lnTo>
                  <a:lnTo>
                    <a:pt x="385" y="948497"/>
                  </a:lnTo>
                  <a:lnTo>
                    <a:pt x="1540" y="893573"/>
                  </a:lnTo>
                  <a:lnTo>
                    <a:pt x="3465" y="838914"/>
                  </a:lnTo>
                  <a:lnTo>
                    <a:pt x="6161" y="784656"/>
                  </a:lnTo>
                  <a:lnTo>
                    <a:pt x="9627" y="730930"/>
                  </a:lnTo>
                  <a:lnTo>
                    <a:pt x="13863" y="677871"/>
                  </a:lnTo>
                  <a:lnTo>
                    <a:pt x="18869" y="625610"/>
                  </a:lnTo>
                  <a:lnTo>
                    <a:pt x="24646" y="574282"/>
                  </a:lnTo>
                  <a:lnTo>
                    <a:pt x="31193" y="524020"/>
                  </a:lnTo>
                  <a:lnTo>
                    <a:pt x="38510" y="474957"/>
                  </a:lnTo>
                  <a:lnTo>
                    <a:pt x="46597" y="427226"/>
                  </a:lnTo>
                  <a:lnTo>
                    <a:pt x="55454" y="380961"/>
                  </a:lnTo>
                  <a:lnTo>
                    <a:pt x="65082" y="336294"/>
                  </a:lnTo>
                  <a:lnTo>
                    <a:pt x="75479" y="293358"/>
                  </a:lnTo>
                  <a:lnTo>
                    <a:pt x="91871" y="234687"/>
                  </a:lnTo>
                  <a:lnTo>
                    <a:pt x="109193" y="182534"/>
                  </a:lnTo>
                  <a:lnTo>
                    <a:pt x="127335" y="136900"/>
                  </a:lnTo>
                  <a:lnTo>
                    <a:pt x="146189" y="97786"/>
                  </a:lnTo>
                  <a:lnTo>
                    <a:pt x="185591" y="39114"/>
                  </a:lnTo>
                  <a:lnTo>
                    <a:pt x="226525" y="6519"/>
                  </a:lnTo>
                  <a:lnTo>
                    <a:pt x="268115" y="0"/>
                  </a:lnTo>
                  <a:lnTo>
                    <a:pt x="288883" y="6519"/>
                  </a:lnTo>
                  <a:lnTo>
                    <a:pt x="329817" y="39114"/>
                  </a:lnTo>
                  <a:lnTo>
                    <a:pt x="369219" y="97786"/>
                  </a:lnTo>
                  <a:lnTo>
                    <a:pt x="388073" y="136900"/>
                  </a:lnTo>
                  <a:lnTo>
                    <a:pt x="406215" y="182534"/>
                  </a:lnTo>
                  <a:lnTo>
                    <a:pt x="423537" y="234687"/>
                  </a:lnTo>
                  <a:lnTo>
                    <a:pt x="439929" y="293358"/>
                  </a:lnTo>
                  <a:close/>
                </a:path>
              </a:pathLst>
            </a:custGeom>
            <a:ln w="76199">
              <a:solidFill>
                <a:srgbClr val="FF2600"/>
              </a:solidFill>
            </a:ln>
          </p:spPr>
          <p:txBody>
            <a:bodyPr wrap="square" lIns="0" tIns="0" rIns="0" bIns="0" rtlCol="0"/>
            <a:lstStyle/>
            <a:p>
              <a:endParaRPr/>
            </a:p>
          </p:txBody>
        </p:sp>
        <p:sp>
          <p:nvSpPr>
            <p:cNvPr id="7" name="object 7"/>
            <p:cNvSpPr/>
            <p:nvPr/>
          </p:nvSpPr>
          <p:spPr>
            <a:xfrm>
              <a:off x="2633129" y="4276953"/>
              <a:ext cx="515620" cy="431800"/>
            </a:xfrm>
            <a:custGeom>
              <a:avLst/>
              <a:gdLst/>
              <a:ahLst/>
              <a:cxnLst/>
              <a:rect l="l" t="t" r="r" b="b"/>
              <a:pathLst>
                <a:path w="515619" h="431800">
                  <a:moveTo>
                    <a:pt x="439929" y="63171"/>
                  </a:moveTo>
                  <a:lnTo>
                    <a:pt x="472951" y="97006"/>
                  </a:lnTo>
                  <a:lnTo>
                    <a:pt x="496538" y="134520"/>
                  </a:lnTo>
                  <a:lnTo>
                    <a:pt x="510690" y="174488"/>
                  </a:lnTo>
                  <a:lnTo>
                    <a:pt x="515408" y="215682"/>
                  </a:lnTo>
                  <a:lnTo>
                    <a:pt x="510690" y="256876"/>
                  </a:lnTo>
                  <a:lnTo>
                    <a:pt x="496538" y="296843"/>
                  </a:lnTo>
                  <a:lnTo>
                    <a:pt x="472951" y="334357"/>
                  </a:lnTo>
                  <a:lnTo>
                    <a:pt x="439929" y="368192"/>
                  </a:lnTo>
                  <a:lnTo>
                    <a:pt x="399502" y="395829"/>
                  </a:lnTo>
                  <a:lnTo>
                    <a:pt x="354679" y="415570"/>
                  </a:lnTo>
                  <a:lnTo>
                    <a:pt x="306924" y="427415"/>
                  </a:lnTo>
                  <a:lnTo>
                    <a:pt x="257704" y="431363"/>
                  </a:lnTo>
                  <a:lnTo>
                    <a:pt x="208484" y="427415"/>
                  </a:lnTo>
                  <a:lnTo>
                    <a:pt x="160730" y="415570"/>
                  </a:lnTo>
                  <a:lnTo>
                    <a:pt x="115906" y="395829"/>
                  </a:lnTo>
                  <a:lnTo>
                    <a:pt x="75479" y="368192"/>
                  </a:lnTo>
                  <a:lnTo>
                    <a:pt x="42457" y="334357"/>
                  </a:lnTo>
                  <a:lnTo>
                    <a:pt x="18869" y="296843"/>
                  </a:lnTo>
                  <a:lnTo>
                    <a:pt x="4717" y="256876"/>
                  </a:lnTo>
                  <a:lnTo>
                    <a:pt x="0" y="215682"/>
                  </a:lnTo>
                  <a:lnTo>
                    <a:pt x="4717" y="174488"/>
                  </a:lnTo>
                  <a:lnTo>
                    <a:pt x="18869" y="134520"/>
                  </a:lnTo>
                  <a:lnTo>
                    <a:pt x="42457" y="97006"/>
                  </a:lnTo>
                  <a:lnTo>
                    <a:pt x="75479" y="63171"/>
                  </a:lnTo>
                  <a:lnTo>
                    <a:pt x="115906" y="35534"/>
                  </a:lnTo>
                  <a:lnTo>
                    <a:pt x="160730" y="15792"/>
                  </a:lnTo>
                  <a:lnTo>
                    <a:pt x="208484" y="3948"/>
                  </a:lnTo>
                  <a:lnTo>
                    <a:pt x="257704" y="0"/>
                  </a:lnTo>
                  <a:lnTo>
                    <a:pt x="306924" y="3948"/>
                  </a:lnTo>
                  <a:lnTo>
                    <a:pt x="354679" y="15792"/>
                  </a:lnTo>
                  <a:lnTo>
                    <a:pt x="399502" y="35534"/>
                  </a:lnTo>
                  <a:lnTo>
                    <a:pt x="439929" y="63171"/>
                  </a:lnTo>
                  <a:close/>
                </a:path>
              </a:pathLst>
            </a:custGeom>
            <a:ln w="76199">
              <a:solidFill>
                <a:srgbClr val="FF2600"/>
              </a:solidFill>
            </a:ln>
          </p:spPr>
          <p:txBody>
            <a:bodyPr wrap="square" lIns="0" tIns="0" rIns="0" bIns="0" rtlCol="0"/>
            <a:lstStyle/>
            <a:p>
              <a:endParaRPr/>
            </a:p>
          </p:txBody>
        </p:sp>
        <p:sp>
          <p:nvSpPr>
            <p:cNvPr id="8" name="object 8"/>
            <p:cNvSpPr/>
            <p:nvPr/>
          </p:nvSpPr>
          <p:spPr>
            <a:xfrm>
              <a:off x="1473199" y="3940568"/>
              <a:ext cx="515620" cy="431800"/>
            </a:xfrm>
            <a:custGeom>
              <a:avLst/>
              <a:gdLst/>
              <a:ahLst/>
              <a:cxnLst/>
              <a:rect l="l" t="t" r="r" b="b"/>
              <a:pathLst>
                <a:path w="515619" h="431800">
                  <a:moveTo>
                    <a:pt x="439929" y="63171"/>
                  </a:moveTo>
                  <a:lnTo>
                    <a:pt x="472951" y="97006"/>
                  </a:lnTo>
                  <a:lnTo>
                    <a:pt x="496538" y="134520"/>
                  </a:lnTo>
                  <a:lnTo>
                    <a:pt x="510690" y="174488"/>
                  </a:lnTo>
                  <a:lnTo>
                    <a:pt x="515408" y="215682"/>
                  </a:lnTo>
                  <a:lnTo>
                    <a:pt x="510690" y="256876"/>
                  </a:lnTo>
                  <a:lnTo>
                    <a:pt x="496538" y="296843"/>
                  </a:lnTo>
                  <a:lnTo>
                    <a:pt x="472951" y="334357"/>
                  </a:lnTo>
                  <a:lnTo>
                    <a:pt x="439929" y="368192"/>
                  </a:lnTo>
                  <a:lnTo>
                    <a:pt x="399502" y="395829"/>
                  </a:lnTo>
                  <a:lnTo>
                    <a:pt x="354679" y="415570"/>
                  </a:lnTo>
                  <a:lnTo>
                    <a:pt x="306924" y="427415"/>
                  </a:lnTo>
                  <a:lnTo>
                    <a:pt x="257704" y="431363"/>
                  </a:lnTo>
                  <a:lnTo>
                    <a:pt x="208484" y="427415"/>
                  </a:lnTo>
                  <a:lnTo>
                    <a:pt x="160730" y="415570"/>
                  </a:lnTo>
                  <a:lnTo>
                    <a:pt x="115906" y="395829"/>
                  </a:lnTo>
                  <a:lnTo>
                    <a:pt x="75479" y="368192"/>
                  </a:lnTo>
                  <a:lnTo>
                    <a:pt x="42457" y="334357"/>
                  </a:lnTo>
                  <a:lnTo>
                    <a:pt x="18869" y="296843"/>
                  </a:lnTo>
                  <a:lnTo>
                    <a:pt x="4717" y="256876"/>
                  </a:lnTo>
                  <a:lnTo>
                    <a:pt x="0" y="215682"/>
                  </a:lnTo>
                  <a:lnTo>
                    <a:pt x="4717" y="174488"/>
                  </a:lnTo>
                  <a:lnTo>
                    <a:pt x="18869" y="134520"/>
                  </a:lnTo>
                  <a:lnTo>
                    <a:pt x="42457" y="97006"/>
                  </a:lnTo>
                  <a:lnTo>
                    <a:pt x="75479" y="63171"/>
                  </a:lnTo>
                  <a:lnTo>
                    <a:pt x="115906" y="35534"/>
                  </a:lnTo>
                  <a:lnTo>
                    <a:pt x="160730" y="15792"/>
                  </a:lnTo>
                  <a:lnTo>
                    <a:pt x="208484" y="3948"/>
                  </a:lnTo>
                  <a:lnTo>
                    <a:pt x="257704" y="0"/>
                  </a:lnTo>
                  <a:lnTo>
                    <a:pt x="306924" y="3948"/>
                  </a:lnTo>
                  <a:lnTo>
                    <a:pt x="354679" y="15792"/>
                  </a:lnTo>
                  <a:lnTo>
                    <a:pt x="399502" y="35534"/>
                  </a:lnTo>
                  <a:lnTo>
                    <a:pt x="439929" y="63171"/>
                  </a:lnTo>
                  <a:close/>
                </a:path>
              </a:pathLst>
            </a:custGeom>
            <a:ln w="76199">
              <a:solidFill>
                <a:srgbClr val="FF2600"/>
              </a:solidFill>
            </a:ln>
          </p:spPr>
          <p:txBody>
            <a:bodyPr wrap="square" lIns="0" tIns="0" rIns="0" bIns="0" rtlCol="0"/>
            <a:lstStyle/>
            <a:p>
              <a:endParaRPr/>
            </a:p>
          </p:txBody>
        </p:sp>
        <p:sp>
          <p:nvSpPr>
            <p:cNvPr id="9" name="object 9"/>
            <p:cNvSpPr/>
            <p:nvPr/>
          </p:nvSpPr>
          <p:spPr>
            <a:xfrm>
              <a:off x="1473199" y="4979695"/>
              <a:ext cx="515620" cy="431800"/>
            </a:xfrm>
            <a:custGeom>
              <a:avLst/>
              <a:gdLst/>
              <a:ahLst/>
              <a:cxnLst/>
              <a:rect l="l" t="t" r="r" b="b"/>
              <a:pathLst>
                <a:path w="515619" h="431800">
                  <a:moveTo>
                    <a:pt x="439929" y="63171"/>
                  </a:moveTo>
                  <a:lnTo>
                    <a:pt x="472951" y="97006"/>
                  </a:lnTo>
                  <a:lnTo>
                    <a:pt x="496538" y="134520"/>
                  </a:lnTo>
                  <a:lnTo>
                    <a:pt x="510690" y="174488"/>
                  </a:lnTo>
                  <a:lnTo>
                    <a:pt x="515408" y="215682"/>
                  </a:lnTo>
                  <a:lnTo>
                    <a:pt x="510690" y="256876"/>
                  </a:lnTo>
                  <a:lnTo>
                    <a:pt x="496538" y="296843"/>
                  </a:lnTo>
                  <a:lnTo>
                    <a:pt x="472951" y="334357"/>
                  </a:lnTo>
                  <a:lnTo>
                    <a:pt x="439929" y="368192"/>
                  </a:lnTo>
                  <a:lnTo>
                    <a:pt x="399502" y="395829"/>
                  </a:lnTo>
                  <a:lnTo>
                    <a:pt x="354679" y="415570"/>
                  </a:lnTo>
                  <a:lnTo>
                    <a:pt x="306924" y="427415"/>
                  </a:lnTo>
                  <a:lnTo>
                    <a:pt x="257704" y="431363"/>
                  </a:lnTo>
                  <a:lnTo>
                    <a:pt x="208484" y="427415"/>
                  </a:lnTo>
                  <a:lnTo>
                    <a:pt x="160730" y="415570"/>
                  </a:lnTo>
                  <a:lnTo>
                    <a:pt x="115906" y="395829"/>
                  </a:lnTo>
                  <a:lnTo>
                    <a:pt x="75479" y="368192"/>
                  </a:lnTo>
                  <a:lnTo>
                    <a:pt x="42457" y="334357"/>
                  </a:lnTo>
                  <a:lnTo>
                    <a:pt x="18869" y="296843"/>
                  </a:lnTo>
                  <a:lnTo>
                    <a:pt x="4717" y="256876"/>
                  </a:lnTo>
                  <a:lnTo>
                    <a:pt x="0" y="215682"/>
                  </a:lnTo>
                  <a:lnTo>
                    <a:pt x="4717" y="174488"/>
                  </a:lnTo>
                  <a:lnTo>
                    <a:pt x="18869" y="134520"/>
                  </a:lnTo>
                  <a:lnTo>
                    <a:pt x="42457" y="97006"/>
                  </a:lnTo>
                  <a:lnTo>
                    <a:pt x="75479" y="63171"/>
                  </a:lnTo>
                  <a:lnTo>
                    <a:pt x="115906" y="35534"/>
                  </a:lnTo>
                  <a:lnTo>
                    <a:pt x="160730" y="15792"/>
                  </a:lnTo>
                  <a:lnTo>
                    <a:pt x="208484" y="3948"/>
                  </a:lnTo>
                  <a:lnTo>
                    <a:pt x="257704" y="0"/>
                  </a:lnTo>
                  <a:lnTo>
                    <a:pt x="306924" y="3948"/>
                  </a:lnTo>
                  <a:lnTo>
                    <a:pt x="354679" y="15792"/>
                  </a:lnTo>
                  <a:lnTo>
                    <a:pt x="399502" y="35534"/>
                  </a:lnTo>
                  <a:lnTo>
                    <a:pt x="439929" y="63171"/>
                  </a:lnTo>
                  <a:close/>
                </a:path>
              </a:pathLst>
            </a:custGeom>
            <a:ln w="76199">
              <a:solidFill>
                <a:srgbClr val="FF2600"/>
              </a:solidFill>
            </a:ln>
          </p:spPr>
          <p:txBody>
            <a:bodyPr wrap="square" lIns="0" tIns="0" rIns="0" bIns="0" rtlCol="0"/>
            <a:lstStyle/>
            <a:p>
              <a:endParaRPr/>
            </a:p>
          </p:txBody>
        </p:sp>
      </p:grpSp>
      <p:sp>
        <p:nvSpPr>
          <p:cNvPr id="10" name="object 10"/>
          <p:cNvSpPr/>
          <p:nvPr/>
        </p:nvSpPr>
        <p:spPr>
          <a:xfrm>
            <a:off x="6921035" y="2773969"/>
            <a:ext cx="5717521" cy="2748418"/>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908382" y="6682181"/>
            <a:ext cx="11912600" cy="1233170"/>
          </a:xfrm>
          <a:prstGeom prst="rect">
            <a:avLst/>
          </a:prstGeom>
        </p:spPr>
        <p:txBody>
          <a:bodyPr vert="horz" wrap="square" lIns="0" tIns="189865" rIns="0" bIns="0" rtlCol="0">
            <a:spAutoFit/>
          </a:bodyPr>
          <a:lstStyle/>
          <a:p>
            <a:pPr marL="554355" indent="-542290">
              <a:lnSpc>
                <a:spcPct val="100000"/>
              </a:lnSpc>
              <a:spcBef>
                <a:spcPts val="1495"/>
              </a:spcBef>
              <a:buFont typeface="Times New Roman"/>
              <a:buChar char="•"/>
              <a:tabLst>
                <a:tab pos="554355" algn="l"/>
                <a:tab pos="554990" algn="l"/>
              </a:tabLst>
            </a:pPr>
            <a:r>
              <a:rPr sz="2800" dirty="0">
                <a:latin typeface="Arial"/>
                <a:cs typeface="Arial"/>
              </a:rPr>
              <a:t>Dense </a:t>
            </a:r>
            <a:r>
              <a:rPr sz="2800" spc="-5" dirty="0">
                <a:latin typeface="Arial"/>
                <a:cs typeface="Arial"/>
              </a:rPr>
              <a:t>matrices contain </a:t>
            </a:r>
            <a:r>
              <a:rPr sz="2800" dirty="0">
                <a:latin typeface="Arial"/>
                <a:cs typeface="Arial"/>
              </a:rPr>
              <a:t>zeros </a:t>
            </a:r>
            <a:r>
              <a:rPr sz="2800" spc="-5" dirty="0">
                <a:latin typeface="Arial"/>
                <a:cs typeface="Arial"/>
              </a:rPr>
              <a:t>for OTUs </a:t>
            </a:r>
            <a:r>
              <a:rPr sz="2800" dirty="0">
                <a:latin typeface="Arial"/>
                <a:cs typeface="Arial"/>
              </a:rPr>
              <a:t>not observed in </a:t>
            </a:r>
            <a:r>
              <a:rPr sz="2800" spc="-5" dirty="0">
                <a:latin typeface="Arial"/>
                <a:cs typeface="Arial"/>
              </a:rPr>
              <a:t>certain</a:t>
            </a:r>
            <a:r>
              <a:rPr sz="2800" spc="5" dirty="0">
                <a:latin typeface="Arial"/>
                <a:cs typeface="Arial"/>
              </a:rPr>
              <a:t> </a:t>
            </a:r>
            <a:r>
              <a:rPr sz="2800" dirty="0">
                <a:latin typeface="Arial"/>
                <a:cs typeface="Arial"/>
              </a:rPr>
              <a:t>samples</a:t>
            </a:r>
            <a:endParaRPr sz="2800">
              <a:latin typeface="Arial"/>
              <a:cs typeface="Arial"/>
            </a:endParaRPr>
          </a:p>
          <a:p>
            <a:pPr marL="554355" indent="-542290">
              <a:lnSpc>
                <a:spcPct val="100000"/>
              </a:lnSpc>
              <a:spcBef>
                <a:spcPts val="1390"/>
              </a:spcBef>
              <a:buFont typeface="Times New Roman"/>
              <a:buChar char="•"/>
              <a:tabLst>
                <a:tab pos="554355" algn="l"/>
                <a:tab pos="554990" algn="l"/>
              </a:tabLst>
            </a:pPr>
            <a:r>
              <a:rPr sz="2800" dirty="0">
                <a:latin typeface="Arial"/>
                <a:cs typeface="Arial"/>
              </a:rPr>
              <a:t>Sparse do </a:t>
            </a:r>
            <a:r>
              <a:rPr sz="2800" spc="-5" dirty="0">
                <a:latin typeface="Arial"/>
                <a:cs typeface="Arial"/>
              </a:rPr>
              <a:t>not; </a:t>
            </a:r>
            <a:r>
              <a:rPr sz="2800" dirty="0">
                <a:latin typeface="Arial"/>
                <a:cs typeface="Arial"/>
              </a:rPr>
              <a:t>lot of space</a:t>
            </a:r>
            <a:r>
              <a:rPr sz="2800" spc="-20" dirty="0">
                <a:latin typeface="Arial"/>
                <a:cs typeface="Arial"/>
              </a:rPr>
              <a:t> </a:t>
            </a:r>
            <a:r>
              <a:rPr sz="2800" dirty="0">
                <a:latin typeface="Arial"/>
                <a:cs typeface="Arial"/>
              </a:rPr>
              <a:t>saved</a:t>
            </a:r>
            <a:endParaRPr sz="2800">
              <a:latin typeface="Arial"/>
              <a:cs typeface="Arial"/>
            </a:endParaRPr>
          </a:p>
        </p:txBody>
      </p:sp>
      <p:sp>
        <p:nvSpPr>
          <p:cNvPr id="14" name="Title 1">
            <a:extLst>
              <a:ext uri="{FF2B5EF4-FFF2-40B4-BE49-F238E27FC236}">
                <a16:creationId xmlns:a16="http://schemas.microsoft.com/office/drawing/2014/main" id="{8FF15BA6-11B6-BFC8-E32A-7AC75E0D9A35}"/>
              </a:ext>
            </a:extLst>
          </p:cNvPr>
          <p:cNvSpPr txBox="1">
            <a:spLocks/>
          </p:cNvSpPr>
          <p:nvPr/>
        </p:nvSpPr>
        <p:spPr>
          <a:xfrm>
            <a:off x="400732" y="1275031"/>
            <a:ext cx="12203333" cy="1024424"/>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OTU abundance matrix can be dense or sparse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4879" y="3276178"/>
            <a:ext cx="12575037" cy="24257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7160" y="2450437"/>
            <a:ext cx="1593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Times New Roman"/>
                <a:cs typeface="Times New Roman"/>
              </a:rPr>
              <a:t>•</a:t>
            </a:r>
            <a:endParaRPr sz="3000">
              <a:latin typeface="Times New Roman"/>
              <a:cs typeface="Times New Roman"/>
            </a:endParaRPr>
          </a:p>
        </p:txBody>
      </p:sp>
      <p:sp>
        <p:nvSpPr>
          <p:cNvPr id="6" name="object 6"/>
          <p:cNvSpPr txBox="1"/>
          <p:nvPr/>
        </p:nvSpPr>
        <p:spPr>
          <a:xfrm>
            <a:off x="1318889" y="2453968"/>
            <a:ext cx="6484620"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a:cs typeface="Arial"/>
              </a:rPr>
              <a:t>Can be </a:t>
            </a:r>
            <a:r>
              <a:rPr sz="3000" spc="-5" dirty="0">
                <a:latin typeface="Arial"/>
                <a:cs typeface="Arial"/>
              </a:rPr>
              <a:t>contained </a:t>
            </a:r>
            <a:r>
              <a:rPr sz="3000" dirty="0">
                <a:latin typeface="Arial"/>
                <a:cs typeface="Arial"/>
              </a:rPr>
              <a:t>in </a:t>
            </a:r>
            <a:r>
              <a:rPr sz="3000" spc="-5" dirty="0">
                <a:latin typeface="Arial"/>
                <a:cs typeface="Arial"/>
              </a:rPr>
              <a:t>the OTU matrix…</a:t>
            </a:r>
            <a:endParaRPr sz="3000" dirty="0">
              <a:latin typeface="Arial"/>
              <a:cs typeface="Arial"/>
            </a:endParaRPr>
          </a:p>
        </p:txBody>
      </p:sp>
      <p:sp>
        <p:nvSpPr>
          <p:cNvPr id="7" name="object 7"/>
          <p:cNvSpPr txBox="1"/>
          <p:nvPr/>
        </p:nvSpPr>
        <p:spPr>
          <a:xfrm>
            <a:off x="3692087" y="3495773"/>
            <a:ext cx="5358765" cy="1924050"/>
          </a:xfrm>
          <a:prstGeom prst="rect">
            <a:avLst/>
          </a:prstGeom>
        </p:spPr>
        <p:txBody>
          <a:bodyPr vert="horz" wrap="square" lIns="0" tIns="12700" rIns="0" bIns="0" rtlCol="0">
            <a:spAutoFit/>
          </a:bodyPr>
          <a:lstStyle/>
          <a:p>
            <a:pPr marL="1929764">
              <a:lnSpc>
                <a:spcPct val="100000"/>
              </a:lnSpc>
              <a:spcBef>
                <a:spcPts val="100"/>
              </a:spcBef>
            </a:pPr>
            <a:r>
              <a:rPr sz="1800" b="1" spc="-35" dirty="0">
                <a:latin typeface="Arial"/>
                <a:cs typeface="Arial"/>
              </a:rPr>
              <a:t>Taxonomy</a:t>
            </a:r>
            <a:endParaRPr sz="1800">
              <a:latin typeface="Arial"/>
              <a:cs typeface="Arial"/>
            </a:endParaRPr>
          </a:p>
          <a:p>
            <a:pPr marL="12700" marR="5080" indent="6350">
              <a:lnSpc>
                <a:spcPct val="134600"/>
              </a:lnSpc>
              <a:spcBef>
                <a:spcPts val="545"/>
              </a:spcBef>
            </a:pPr>
            <a:r>
              <a:rPr sz="1800" b="1" spc="-15" dirty="0">
                <a:latin typeface="Arial"/>
                <a:cs typeface="Arial"/>
              </a:rPr>
              <a:t>Bacteria;Firmicutes;Bacilli;  Bacteria;Firmicutes;Bacilli;  </a:t>
            </a:r>
            <a:r>
              <a:rPr sz="1800" b="1" spc="-5" dirty="0">
                <a:latin typeface="Arial"/>
                <a:cs typeface="Arial"/>
              </a:rPr>
              <a:t>Bacteria;"P</a:t>
            </a:r>
            <a:r>
              <a:rPr sz="1800" b="1" spc="-40" dirty="0">
                <a:latin typeface="Arial"/>
                <a:cs typeface="Arial"/>
              </a:rPr>
              <a:t>r</a:t>
            </a:r>
            <a:r>
              <a:rPr sz="1800" b="1" spc="5" dirty="0">
                <a:latin typeface="Arial"/>
                <a:cs typeface="Arial"/>
              </a:rPr>
              <a:t>oteobacteria";Gammap</a:t>
            </a:r>
            <a:r>
              <a:rPr sz="1800" b="1" spc="-30" dirty="0">
                <a:latin typeface="Arial"/>
                <a:cs typeface="Arial"/>
              </a:rPr>
              <a:t>r</a:t>
            </a:r>
            <a:r>
              <a:rPr sz="1800" b="1" spc="15" dirty="0">
                <a:latin typeface="Arial"/>
                <a:cs typeface="Arial"/>
              </a:rPr>
              <a:t>oteobacteria</a:t>
            </a:r>
            <a:endParaRPr sz="1800">
              <a:latin typeface="Arial"/>
              <a:cs typeface="Arial"/>
            </a:endParaRPr>
          </a:p>
          <a:p>
            <a:pPr marL="12700">
              <a:lnSpc>
                <a:spcPct val="100000"/>
              </a:lnSpc>
              <a:spcBef>
                <a:spcPts val="1355"/>
              </a:spcBef>
            </a:pPr>
            <a:r>
              <a:rPr sz="1800" b="1" spc="5" dirty="0">
                <a:latin typeface="Arial"/>
                <a:cs typeface="Arial"/>
              </a:rPr>
              <a:t>Bacteria;"Proteobacteria";Gammaproteobacteria</a:t>
            </a:r>
            <a:endParaRPr sz="1800">
              <a:latin typeface="Arial"/>
              <a:cs typeface="Arial"/>
            </a:endParaRPr>
          </a:p>
        </p:txBody>
      </p:sp>
      <p:sp>
        <p:nvSpPr>
          <p:cNvPr id="8" name="object 8"/>
          <p:cNvSpPr/>
          <p:nvPr/>
        </p:nvSpPr>
        <p:spPr>
          <a:xfrm>
            <a:off x="389478" y="6352335"/>
            <a:ext cx="15104522" cy="724637"/>
          </a:xfrm>
          <a:custGeom>
            <a:avLst/>
            <a:gdLst/>
            <a:ahLst/>
            <a:cxnLst/>
            <a:rect l="l" t="t" r="r" b="b"/>
            <a:pathLst>
              <a:path w="11857355" h="572134">
                <a:moveTo>
                  <a:pt x="11856834" y="0"/>
                </a:moveTo>
                <a:lnTo>
                  <a:pt x="2470531" y="0"/>
                </a:lnTo>
                <a:lnTo>
                  <a:pt x="1429816" y="0"/>
                </a:lnTo>
                <a:lnTo>
                  <a:pt x="0" y="0"/>
                </a:lnTo>
                <a:lnTo>
                  <a:pt x="0" y="571652"/>
                </a:lnTo>
                <a:lnTo>
                  <a:pt x="1429816" y="571652"/>
                </a:lnTo>
                <a:lnTo>
                  <a:pt x="2470531" y="571652"/>
                </a:lnTo>
                <a:lnTo>
                  <a:pt x="11856834" y="571652"/>
                </a:lnTo>
                <a:lnTo>
                  <a:pt x="11856834" y="0"/>
                </a:lnTo>
                <a:close/>
              </a:path>
            </a:pathLst>
          </a:custGeom>
          <a:solidFill>
            <a:srgbClr val="004D80"/>
          </a:solidFill>
        </p:spPr>
        <p:txBody>
          <a:bodyPr wrap="square" lIns="0" tIns="0" rIns="0" bIns="0" rtlCol="0"/>
          <a:lstStyle/>
          <a:p>
            <a:endParaRPr/>
          </a:p>
        </p:txBody>
      </p:sp>
      <p:sp>
        <p:nvSpPr>
          <p:cNvPr id="9" name="object 9"/>
          <p:cNvSpPr/>
          <p:nvPr/>
        </p:nvSpPr>
        <p:spPr>
          <a:xfrm>
            <a:off x="389478" y="7495639"/>
            <a:ext cx="15104522" cy="724637"/>
          </a:xfrm>
          <a:custGeom>
            <a:avLst/>
            <a:gdLst/>
            <a:ahLst/>
            <a:cxnLst/>
            <a:rect l="l" t="t" r="r" b="b"/>
            <a:pathLst>
              <a:path w="11857355" h="572134">
                <a:moveTo>
                  <a:pt x="11856834" y="0"/>
                </a:moveTo>
                <a:lnTo>
                  <a:pt x="2470531" y="0"/>
                </a:lnTo>
                <a:lnTo>
                  <a:pt x="1429816" y="0"/>
                </a:lnTo>
                <a:lnTo>
                  <a:pt x="0" y="0"/>
                </a:lnTo>
                <a:lnTo>
                  <a:pt x="0" y="571652"/>
                </a:lnTo>
                <a:lnTo>
                  <a:pt x="1429816" y="571652"/>
                </a:lnTo>
                <a:lnTo>
                  <a:pt x="2470531" y="571652"/>
                </a:lnTo>
                <a:lnTo>
                  <a:pt x="11856834" y="571652"/>
                </a:lnTo>
                <a:lnTo>
                  <a:pt x="11856834" y="0"/>
                </a:lnTo>
                <a:close/>
              </a:path>
            </a:pathLst>
          </a:custGeom>
          <a:solidFill>
            <a:srgbClr val="E3E5E8"/>
          </a:solidFill>
        </p:spPr>
        <p:txBody>
          <a:bodyPr wrap="square" lIns="0" tIns="0" rIns="0" bIns="0" rtlCol="0"/>
          <a:lstStyle/>
          <a:p>
            <a:endParaRPr/>
          </a:p>
        </p:txBody>
      </p:sp>
      <p:sp>
        <p:nvSpPr>
          <p:cNvPr id="10" name="object 10"/>
          <p:cNvSpPr/>
          <p:nvPr/>
        </p:nvSpPr>
        <p:spPr>
          <a:xfrm>
            <a:off x="389478" y="8638944"/>
            <a:ext cx="15104522" cy="724637"/>
          </a:xfrm>
          <a:custGeom>
            <a:avLst/>
            <a:gdLst/>
            <a:ahLst/>
            <a:cxnLst/>
            <a:rect l="l" t="t" r="r" b="b"/>
            <a:pathLst>
              <a:path w="11857355" h="572134">
                <a:moveTo>
                  <a:pt x="11856834" y="0"/>
                </a:moveTo>
                <a:lnTo>
                  <a:pt x="2470531" y="0"/>
                </a:lnTo>
                <a:lnTo>
                  <a:pt x="1429816" y="0"/>
                </a:lnTo>
                <a:lnTo>
                  <a:pt x="0" y="0"/>
                </a:lnTo>
                <a:lnTo>
                  <a:pt x="0" y="571652"/>
                </a:lnTo>
                <a:lnTo>
                  <a:pt x="1429816" y="571652"/>
                </a:lnTo>
                <a:lnTo>
                  <a:pt x="2470531" y="571652"/>
                </a:lnTo>
                <a:lnTo>
                  <a:pt x="11856834" y="571652"/>
                </a:lnTo>
                <a:lnTo>
                  <a:pt x="11856834" y="0"/>
                </a:lnTo>
                <a:close/>
              </a:path>
            </a:pathLst>
          </a:custGeom>
          <a:solidFill>
            <a:srgbClr val="E3E5E8"/>
          </a:solidFill>
        </p:spPr>
        <p:txBody>
          <a:bodyPr wrap="square" lIns="0" tIns="0" rIns="0" bIns="0" rtlCol="0"/>
          <a:lstStyle/>
          <a:p>
            <a:endParaRPr/>
          </a:p>
        </p:txBody>
      </p:sp>
      <p:sp>
        <p:nvSpPr>
          <p:cNvPr id="11" name="object 11"/>
          <p:cNvSpPr txBox="1"/>
          <p:nvPr/>
        </p:nvSpPr>
        <p:spPr>
          <a:xfrm>
            <a:off x="440278" y="6621704"/>
            <a:ext cx="454600"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OTU</a:t>
            </a:r>
            <a:endParaRPr sz="1500">
              <a:latin typeface="DejaVu Sans Mono"/>
              <a:cs typeface="DejaVu Sans Mono"/>
            </a:endParaRPr>
          </a:p>
        </p:txBody>
      </p:sp>
      <p:sp>
        <p:nvSpPr>
          <p:cNvPr id="12" name="object 12"/>
          <p:cNvSpPr txBox="1"/>
          <p:nvPr/>
        </p:nvSpPr>
        <p:spPr>
          <a:xfrm>
            <a:off x="1870094" y="6621704"/>
            <a:ext cx="601010"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Size</a:t>
            </a:r>
            <a:endParaRPr sz="1500">
              <a:latin typeface="DejaVu Sans Mono"/>
              <a:cs typeface="DejaVu Sans Mono"/>
            </a:endParaRPr>
          </a:p>
        </p:txBody>
      </p:sp>
      <p:sp>
        <p:nvSpPr>
          <p:cNvPr id="13" name="object 13"/>
          <p:cNvSpPr txBox="1"/>
          <p:nvPr/>
        </p:nvSpPr>
        <p:spPr>
          <a:xfrm>
            <a:off x="2910808" y="6621704"/>
            <a:ext cx="1185033"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Taxonomy</a:t>
            </a:r>
            <a:endParaRPr sz="1500">
              <a:latin typeface="DejaVu Sans Mono"/>
              <a:cs typeface="DejaVu Sans Mono"/>
            </a:endParaRPr>
          </a:p>
        </p:txBody>
      </p:sp>
      <p:sp>
        <p:nvSpPr>
          <p:cNvPr id="14" name="object 14"/>
          <p:cNvSpPr txBox="1"/>
          <p:nvPr/>
        </p:nvSpPr>
        <p:spPr>
          <a:xfrm>
            <a:off x="427578" y="7173403"/>
            <a:ext cx="105561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Otu0001</a:t>
            </a:r>
            <a:endParaRPr sz="1500">
              <a:latin typeface="DejaVu Sans Mono"/>
              <a:cs typeface="DejaVu Sans Mono"/>
            </a:endParaRPr>
          </a:p>
        </p:txBody>
      </p:sp>
      <p:sp>
        <p:nvSpPr>
          <p:cNvPr id="15" name="object 15"/>
          <p:cNvSpPr txBox="1"/>
          <p:nvPr/>
        </p:nvSpPr>
        <p:spPr>
          <a:xfrm>
            <a:off x="1857394" y="7173403"/>
            <a:ext cx="617188"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2024</a:t>
            </a:r>
            <a:endParaRPr sz="1500">
              <a:latin typeface="DejaVu Sans Mono"/>
              <a:cs typeface="DejaVu Sans Mono"/>
            </a:endParaRPr>
          </a:p>
        </p:txBody>
      </p:sp>
      <p:sp>
        <p:nvSpPr>
          <p:cNvPr id="16" name="object 16"/>
          <p:cNvSpPr txBox="1"/>
          <p:nvPr/>
        </p:nvSpPr>
        <p:spPr>
          <a:xfrm>
            <a:off x="2898107" y="7173403"/>
            <a:ext cx="9091995"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Bacteria;Firmicutes;Bacilli;Bacillales;Bacillaceae_1;Bacillus;</a:t>
            </a:r>
            <a:endParaRPr sz="1500">
              <a:latin typeface="DejaVu Sans Mono"/>
              <a:cs typeface="DejaVu Sans Mono"/>
            </a:endParaRPr>
          </a:p>
        </p:txBody>
      </p:sp>
      <p:sp>
        <p:nvSpPr>
          <p:cNvPr id="17" name="object 17"/>
          <p:cNvSpPr txBox="1"/>
          <p:nvPr/>
        </p:nvSpPr>
        <p:spPr>
          <a:xfrm>
            <a:off x="440278" y="7765008"/>
            <a:ext cx="1039432"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Otu0002</a:t>
            </a:r>
            <a:endParaRPr sz="1500">
              <a:latin typeface="DejaVu Sans Mono"/>
              <a:cs typeface="DejaVu Sans Mono"/>
            </a:endParaRPr>
          </a:p>
        </p:txBody>
      </p:sp>
      <p:sp>
        <p:nvSpPr>
          <p:cNvPr id="18" name="object 18"/>
          <p:cNvSpPr txBox="1"/>
          <p:nvPr/>
        </p:nvSpPr>
        <p:spPr>
          <a:xfrm>
            <a:off x="1870094" y="7765008"/>
            <a:ext cx="601010"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1552</a:t>
            </a:r>
            <a:endParaRPr sz="1500">
              <a:latin typeface="DejaVu Sans Mono"/>
              <a:cs typeface="DejaVu Sans Mono"/>
            </a:endParaRPr>
          </a:p>
        </p:txBody>
      </p:sp>
      <p:sp>
        <p:nvSpPr>
          <p:cNvPr id="19" name="object 19"/>
          <p:cNvSpPr txBox="1"/>
          <p:nvPr/>
        </p:nvSpPr>
        <p:spPr>
          <a:xfrm>
            <a:off x="2910808" y="7765008"/>
            <a:ext cx="10535875"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Bacteria;Firmicutes;Bacilli;Bacillales;Staphylococcaceae;Staphylococcus;</a:t>
            </a:r>
            <a:endParaRPr sz="1500">
              <a:latin typeface="DejaVu Sans Mono"/>
              <a:cs typeface="DejaVu Sans Mono"/>
            </a:endParaRPr>
          </a:p>
        </p:txBody>
      </p:sp>
      <p:sp>
        <p:nvSpPr>
          <p:cNvPr id="20" name="object 20"/>
          <p:cNvSpPr txBox="1"/>
          <p:nvPr/>
        </p:nvSpPr>
        <p:spPr>
          <a:xfrm>
            <a:off x="427578" y="8310358"/>
            <a:ext cx="105561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Otu0003</a:t>
            </a:r>
            <a:endParaRPr sz="1500">
              <a:latin typeface="DejaVu Sans Mono"/>
              <a:cs typeface="DejaVu Sans Mono"/>
            </a:endParaRPr>
          </a:p>
        </p:txBody>
      </p:sp>
      <p:sp>
        <p:nvSpPr>
          <p:cNvPr id="21" name="object 21"/>
          <p:cNvSpPr txBox="1"/>
          <p:nvPr/>
        </p:nvSpPr>
        <p:spPr>
          <a:xfrm>
            <a:off x="1857394" y="8310358"/>
            <a:ext cx="617188"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1207</a:t>
            </a:r>
            <a:endParaRPr sz="1500">
              <a:latin typeface="DejaVu Sans Mono"/>
              <a:cs typeface="DejaVu Sans Mono"/>
            </a:endParaRPr>
          </a:p>
        </p:txBody>
      </p:sp>
      <p:sp>
        <p:nvSpPr>
          <p:cNvPr id="22" name="object 22"/>
          <p:cNvSpPr txBox="1"/>
          <p:nvPr/>
        </p:nvSpPr>
        <p:spPr>
          <a:xfrm>
            <a:off x="2898108" y="8310358"/>
            <a:ext cx="8945585"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Bacteria;Firmicutes;Bacilli;Bacillales;Listeriaceae;Listeria;</a:t>
            </a:r>
            <a:endParaRPr sz="1500">
              <a:latin typeface="DejaVu Sans Mono"/>
              <a:cs typeface="DejaVu Sans Mono"/>
            </a:endParaRPr>
          </a:p>
        </p:txBody>
      </p:sp>
      <p:sp>
        <p:nvSpPr>
          <p:cNvPr id="23" name="object 23"/>
          <p:cNvSpPr txBox="1"/>
          <p:nvPr/>
        </p:nvSpPr>
        <p:spPr>
          <a:xfrm>
            <a:off x="440278" y="8908313"/>
            <a:ext cx="1039432"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Otu0004</a:t>
            </a:r>
            <a:endParaRPr sz="1500">
              <a:latin typeface="DejaVu Sans Mono"/>
              <a:cs typeface="DejaVu Sans Mono"/>
            </a:endParaRPr>
          </a:p>
        </p:txBody>
      </p:sp>
      <p:sp>
        <p:nvSpPr>
          <p:cNvPr id="24" name="object 24"/>
          <p:cNvSpPr txBox="1"/>
          <p:nvPr/>
        </p:nvSpPr>
        <p:spPr>
          <a:xfrm>
            <a:off x="1870094" y="8908313"/>
            <a:ext cx="454600"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874</a:t>
            </a:r>
            <a:endParaRPr sz="1500">
              <a:latin typeface="DejaVu Sans Mono"/>
              <a:cs typeface="DejaVu Sans Mono"/>
            </a:endParaRPr>
          </a:p>
        </p:txBody>
      </p:sp>
      <p:sp>
        <p:nvSpPr>
          <p:cNvPr id="25" name="object 25"/>
          <p:cNvSpPr txBox="1"/>
          <p:nvPr/>
        </p:nvSpPr>
        <p:spPr>
          <a:xfrm>
            <a:off x="2910808" y="8908313"/>
            <a:ext cx="10974297" cy="218008"/>
          </a:xfrm>
          <a:prstGeom prst="rect">
            <a:avLst/>
          </a:prstGeom>
          <a:solidFill>
            <a:srgbClr val="FFFFFF"/>
          </a:solidFill>
        </p:spPr>
        <p:txBody>
          <a:bodyPr vert="horz" wrap="square" lIns="0" tIns="0" rIns="0" bIns="0" rtlCol="0">
            <a:spAutoFit/>
          </a:bodyPr>
          <a:lstStyle/>
          <a:p>
            <a:pPr>
              <a:lnSpc>
                <a:spcPts val="1745"/>
              </a:lnSpc>
            </a:pPr>
            <a:r>
              <a:rPr sz="1500" dirty="0">
                <a:latin typeface="DejaVu Sans Mono"/>
                <a:cs typeface="DejaVu Sans Mono"/>
              </a:rPr>
              <a:t>Bacteria;Firmicutes;Bacilli;Lactobacillales;Lactobacillaceae;Lactobacillus;</a:t>
            </a:r>
            <a:endParaRPr sz="1500">
              <a:latin typeface="DejaVu Sans Mono"/>
              <a:cs typeface="DejaVu Sans Mono"/>
            </a:endParaRPr>
          </a:p>
        </p:txBody>
      </p:sp>
      <p:sp>
        <p:nvSpPr>
          <p:cNvPr id="26" name="object 26"/>
          <p:cNvSpPr txBox="1"/>
          <p:nvPr/>
        </p:nvSpPr>
        <p:spPr>
          <a:xfrm>
            <a:off x="427578" y="9453668"/>
            <a:ext cx="105561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Otu0005</a:t>
            </a:r>
            <a:endParaRPr sz="1500">
              <a:latin typeface="DejaVu Sans Mono"/>
              <a:cs typeface="DejaVu Sans Mono"/>
            </a:endParaRPr>
          </a:p>
        </p:txBody>
      </p:sp>
      <p:sp>
        <p:nvSpPr>
          <p:cNvPr id="27" name="object 27"/>
          <p:cNvSpPr txBox="1"/>
          <p:nvPr/>
        </p:nvSpPr>
        <p:spPr>
          <a:xfrm>
            <a:off x="1857394" y="9453668"/>
            <a:ext cx="470778"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752</a:t>
            </a:r>
            <a:endParaRPr sz="1500">
              <a:latin typeface="DejaVu Sans Mono"/>
              <a:cs typeface="DejaVu Sans Mono"/>
            </a:endParaRPr>
          </a:p>
        </p:txBody>
      </p:sp>
      <p:sp>
        <p:nvSpPr>
          <p:cNvPr id="28" name="object 28"/>
          <p:cNvSpPr txBox="1"/>
          <p:nvPr/>
        </p:nvSpPr>
        <p:spPr>
          <a:xfrm>
            <a:off x="2898107" y="9453668"/>
            <a:ext cx="10698463"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DejaVu Sans Mono"/>
                <a:cs typeface="DejaVu Sans Mono"/>
              </a:rPr>
              <a:t>Bacteria;Firmicutes;Bacilli;Lactobacillales;Enterococcaceae;Enterococcus;</a:t>
            </a:r>
            <a:endParaRPr sz="1500">
              <a:latin typeface="DejaVu Sans Mono"/>
              <a:cs typeface="DejaVu Sans Mono"/>
            </a:endParaRPr>
          </a:p>
        </p:txBody>
      </p:sp>
      <p:sp>
        <p:nvSpPr>
          <p:cNvPr id="29" name="object 29"/>
          <p:cNvSpPr txBox="1"/>
          <p:nvPr/>
        </p:nvSpPr>
        <p:spPr>
          <a:xfrm>
            <a:off x="727252" y="5869735"/>
            <a:ext cx="1593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Times New Roman"/>
                <a:cs typeface="Times New Roman"/>
              </a:rPr>
              <a:t>•</a:t>
            </a:r>
            <a:endParaRPr sz="3000">
              <a:latin typeface="Times New Roman"/>
              <a:cs typeface="Times New Roman"/>
            </a:endParaRPr>
          </a:p>
        </p:txBody>
      </p:sp>
      <p:sp>
        <p:nvSpPr>
          <p:cNvPr id="30" name="object 30"/>
          <p:cNvSpPr txBox="1"/>
          <p:nvPr/>
        </p:nvSpPr>
        <p:spPr>
          <a:xfrm>
            <a:off x="1268991" y="5873278"/>
            <a:ext cx="4932045" cy="482600"/>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a:cs typeface="Arial"/>
              </a:rPr>
              <a:t>Or </a:t>
            </a:r>
            <a:r>
              <a:rPr sz="3000" dirty="0">
                <a:latin typeface="Arial"/>
                <a:cs typeface="Arial"/>
              </a:rPr>
              <a:t>be </a:t>
            </a:r>
            <a:r>
              <a:rPr sz="3000" spc="-5" dirty="0">
                <a:latin typeface="Arial"/>
                <a:cs typeface="Arial"/>
              </a:rPr>
              <a:t>stored </a:t>
            </a:r>
            <a:r>
              <a:rPr sz="3000" dirty="0">
                <a:latin typeface="Arial"/>
                <a:cs typeface="Arial"/>
              </a:rPr>
              <a:t>in a </a:t>
            </a:r>
            <a:r>
              <a:rPr sz="3000" spc="-10" dirty="0">
                <a:latin typeface="Arial"/>
                <a:cs typeface="Arial"/>
              </a:rPr>
              <a:t>different</a:t>
            </a:r>
            <a:r>
              <a:rPr sz="3000" spc="-25" dirty="0">
                <a:latin typeface="Arial"/>
                <a:cs typeface="Arial"/>
              </a:rPr>
              <a:t> </a:t>
            </a:r>
            <a:r>
              <a:rPr sz="3000" spc="-5" dirty="0">
                <a:latin typeface="Arial"/>
                <a:cs typeface="Arial"/>
              </a:rPr>
              <a:t>file</a:t>
            </a:r>
            <a:endParaRPr sz="3000">
              <a:latin typeface="Arial"/>
              <a:cs typeface="Arial"/>
            </a:endParaRPr>
          </a:p>
        </p:txBody>
      </p:sp>
      <p:sp>
        <p:nvSpPr>
          <p:cNvPr id="33" name="Title 1">
            <a:extLst>
              <a:ext uri="{FF2B5EF4-FFF2-40B4-BE49-F238E27FC236}">
                <a16:creationId xmlns:a16="http://schemas.microsoft.com/office/drawing/2014/main" id="{95D33984-F960-2327-F456-67DAE32136D7}"/>
              </a:ext>
            </a:extLst>
          </p:cNvPr>
          <p:cNvSpPr txBox="1">
            <a:spLocks/>
          </p:cNvSpPr>
          <p:nvPr/>
        </p:nvSpPr>
        <p:spPr>
          <a:xfrm>
            <a:off x="378220" y="1256879"/>
            <a:ext cx="12203333" cy="1022174"/>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Taxonomic classification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52500" y="3403599"/>
            <a:ext cx="10619740" cy="760730"/>
          </a:xfrm>
          <a:custGeom>
            <a:avLst/>
            <a:gdLst/>
            <a:ahLst/>
            <a:cxnLst/>
            <a:rect l="l" t="t" r="r" b="b"/>
            <a:pathLst>
              <a:path w="10619740" h="760729">
                <a:moveTo>
                  <a:pt x="10619156" y="0"/>
                </a:moveTo>
                <a:lnTo>
                  <a:pt x="5545252" y="0"/>
                </a:lnTo>
                <a:lnTo>
                  <a:pt x="1280566" y="0"/>
                </a:lnTo>
                <a:lnTo>
                  <a:pt x="0" y="0"/>
                </a:lnTo>
                <a:lnTo>
                  <a:pt x="0" y="760387"/>
                </a:lnTo>
                <a:lnTo>
                  <a:pt x="1280566" y="760387"/>
                </a:lnTo>
                <a:lnTo>
                  <a:pt x="5545252" y="760387"/>
                </a:lnTo>
                <a:lnTo>
                  <a:pt x="10619156" y="760387"/>
                </a:lnTo>
                <a:lnTo>
                  <a:pt x="10619156" y="0"/>
                </a:lnTo>
                <a:close/>
              </a:path>
            </a:pathLst>
          </a:custGeom>
          <a:solidFill>
            <a:srgbClr val="004D80"/>
          </a:solidFill>
        </p:spPr>
        <p:txBody>
          <a:bodyPr wrap="square" lIns="0" tIns="0" rIns="0" bIns="0" rtlCol="0"/>
          <a:lstStyle/>
          <a:p>
            <a:endParaRPr/>
          </a:p>
        </p:txBody>
      </p:sp>
      <p:sp>
        <p:nvSpPr>
          <p:cNvPr id="5" name="object 5"/>
          <p:cNvSpPr/>
          <p:nvPr/>
        </p:nvSpPr>
        <p:spPr>
          <a:xfrm>
            <a:off x="952500" y="4924373"/>
            <a:ext cx="10619740" cy="760730"/>
          </a:xfrm>
          <a:custGeom>
            <a:avLst/>
            <a:gdLst/>
            <a:ahLst/>
            <a:cxnLst/>
            <a:rect l="l" t="t" r="r" b="b"/>
            <a:pathLst>
              <a:path w="10619740" h="760729">
                <a:moveTo>
                  <a:pt x="10619156" y="0"/>
                </a:moveTo>
                <a:lnTo>
                  <a:pt x="5545252" y="0"/>
                </a:lnTo>
                <a:lnTo>
                  <a:pt x="1280566" y="0"/>
                </a:lnTo>
                <a:lnTo>
                  <a:pt x="0" y="0"/>
                </a:lnTo>
                <a:lnTo>
                  <a:pt x="0" y="760387"/>
                </a:lnTo>
                <a:lnTo>
                  <a:pt x="1280566" y="760387"/>
                </a:lnTo>
                <a:lnTo>
                  <a:pt x="5545252" y="760387"/>
                </a:lnTo>
                <a:lnTo>
                  <a:pt x="10619156" y="760387"/>
                </a:lnTo>
                <a:lnTo>
                  <a:pt x="10619156" y="0"/>
                </a:lnTo>
                <a:close/>
              </a:path>
            </a:pathLst>
          </a:custGeom>
          <a:solidFill>
            <a:srgbClr val="E3E5E8"/>
          </a:solidFill>
        </p:spPr>
        <p:txBody>
          <a:bodyPr wrap="square" lIns="0" tIns="0" rIns="0" bIns="0" rtlCol="0"/>
          <a:lstStyle/>
          <a:p>
            <a:endParaRPr/>
          </a:p>
        </p:txBody>
      </p:sp>
      <p:sp>
        <p:nvSpPr>
          <p:cNvPr id="6" name="object 6"/>
          <p:cNvSpPr/>
          <p:nvPr/>
        </p:nvSpPr>
        <p:spPr>
          <a:xfrm>
            <a:off x="952500" y="6445135"/>
            <a:ext cx="10619740" cy="760730"/>
          </a:xfrm>
          <a:custGeom>
            <a:avLst/>
            <a:gdLst/>
            <a:ahLst/>
            <a:cxnLst/>
            <a:rect l="l" t="t" r="r" b="b"/>
            <a:pathLst>
              <a:path w="10619740" h="760729">
                <a:moveTo>
                  <a:pt x="10619156" y="0"/>
                </a:moveTo>
                <a:lnTo>
                  <a:pt x="5545252" y="0"/>
                </a:lnTo>
                <a:lnTo>
                  <a:pt x="1280566" y="0"/>
                </a:lnTo>
                <a:lnTo>
                  <a:pt x="0" y="0"/>
                </a:lnTo>
                <a:lnTo>
                  <a:pt x="0" y="760387"/>
                </a:lnTo>
                <a:lnTo>
                  <a:pt x="1280566" y="760387"/>
                </a:lnTo>
                <a:lnTo>
                  <a:pt x="5545252" y="760387"/>
                </a:lnTo>
                <a:lnTo>
                  <a:pt x="10619156" y="760387"/>
                </a:lnTo>
                <a:lnTo>
                  <a:pt x="10619156" y="0"/>
                </a:lnTo>
                <a:close/>
              </a:path>
            </a:pathLst>
          </a:custGeom>
          <a:solidFill>
            <a:srgbClr val="E3E5E8"/>
          </a:solidFill>
        </p:spPr>
        <p:txBody>
          <a:bodyPr wrap="square" lIns="0" tIns="0" rIns="0" bIns="0" rtlCol="0"/>
          <a:lstStyle/>
          <a:p>
            <a:endParaRPr/>
          </a:p>
        </p:txBody>
      </p:sp>
      <p:sp>
        <p:nvSpPr>
          <p:cNvPr id="7" name="object 7"/>
          <p:cNvSpPr/>
          <p:nvPr/>
        </p:nvSpPr>
        <p:spPr>
          <a:xfrm>
            <a:off x="952500" y="7965909"/>
            <a:ext cx="10619740" cy="760730"/>
          </a:xfrm>
          <a:custGeom>
            <a:avLst/>
            <a:gdLst/>
            <a:ahLst/>
            <a:cxnLst/>
            <a:rect l="l" t="t" r="r" b="b"/>
            <a:pathLst>
              <a:path w="10619740" h="760729">
                <a:moveTo>
                  <a:pt x="10619156" y="0"/>
                </a:moveTo>
                <a:lnTo>
                  <a:pt x="5545252" y="0"/>
                </a:lnTo>
                <a:lnTo>
                  <a:pt x="1280566" y="0"/>
                </a:lnTo>
                <a:lnTo>
                  <a:pt x="0" y="0"/>
                </a:lnTo>
                <a:lnTo>
                  <a:pt x="0" y="760387"/>
                </a:lnTo>
                <a:lnTo>
                  <a:pt x="1280566" y="760387"/>
                </a:lnTo>
                <a:lnTo>
                  <a:pt x="5545252" y="760387"/>
                </a:lnTo>
                <a:lnTo>
                  <a:pt x="10619156" y="760387"/>
                </a:lnTo>
                <a:lnTo>
                  <a:pt x="10619156" y="0"/>
                </a:lnTo>
                <a:close/>
              </a:path>
            </a:pathLst>
          </a:custGeom>
          <a:solidFill>
            <a:srgbClr val="E3E5E8"/>
          </a:solidFill>
        </p:spPr>
        <p:txBody>
          <a:bodyPr wrap="square" lIns="0" tIns="0" rIns="0" bIns="0" rtlCol="0"/>
          <a:lstStyle/>
          <a:p>
            <a:endParaRPr/>
          </a:p>
        </p:txBody>
      </p:sp>
      <p:sp>
        <p:nvSpPr>
          <p:cNvPr id="8" name="object 8"/>
          <p:cNvSpPr txBox="1"/>
          <p:nvPr/>
        </p:nvSpPr>
        <p:spPr>
          <a:xfrm>
            <a:off x="1003300" y="3568700"/>
            <a:ext cx="108331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Name</a:t>
            </a:r>
          </a:p>
        </p:txBody>
      </p:sp>
      <p:sp>
        <p:nvSpPr>
          <p:cNvPr id="9" name="object 9"/>
          <p:cNvSpPr txBox="1"/>
          <p:nvPr/>
        </p:nvSpPr>
        <p:spPr>
          <a:xfrm>
            <a:off x="2283866" y="3568700"/>
            <a:ext cx="4080510" cy="419100"/>
          </a:xfrm>
          <a:prstGeom prst="rect">
            <a:avLst/>
          </a:prstGeom>
          <a:solidFill>
            <a:srgbClr val="FFFFFF"/>
          </a:solidFill>
        </p:spPr>
        <p:txBody>
          <a:bodyPr vert="horz" wrap="square" lIns="0" tIns="0" rIns="0" bIns="0" rtlCol="0">
            <a:spAutoFit/>
          </a:bodyPr>
          <a:lstStyle/>
          <a:p>
            <a:pPr>
              <a:lnSpc>
                <a:spcPts val="3200"/>
              </a:lnSpc>
              <a:tabLst>
                <a:tab pos="2354580" algn="l"/>
              </a:tabLst>
            </a:pPr>
            <a:r>
              <a:rPr sz="2800" dirty="0">
                <a:latin typeface="DejaVu Sans Mono"/>
                <a:cs typeface="DejaVu Sans Mono"/>
              </a:rPr>
              <a:t>Technology	[Factor]</a:t>
            </a:r>
            <a:endParaRPr sz="2800">
              <a:latin typeface="DejaVu Sans Mono"/>
              <a:cs typeface="DejaVu Sans Mono"/>
            </a:endParaRPr>
          </a:p>
        </p:txBody>
      </p:sp>
      <p:sp>
        <p:nvSpPr>
          <p:cNvPr id="10" name="object 10"/>
          <p:cNvSpPr txBox="1"/>
          <p:nvPr/>
        </p:nvSpPr>
        <p:spPr>
          <a:xfrm>
            <a:off x="6548551" y="3568700"/>
            <a:ext cx="3010535" cy="419100"/>
          </a:xfrm>
          <a:prstGeom prst="rect">
            <a:avLst/>
          </a:prstGeom>
          <a:solidFill>
            <a:srgbClr val="FFFFFF"/>
          </a:solidFill>
        </p:spPr>
        <p:txBody>
          <a:bodyPr vert="horz" wrap="square" lIns="0" tIns="0" rIns="0" bIns="0" rtlCol="0">
            <a:spAutoFit/>
          </a:bodyPr>
          <a:lstStyle/>
          <a:p>
            <a:pPr>
              <a:lnSpc>
                <a:spcPts val="3200"/>
              </a:lnSpc>
              <a:tabLst>
                <a:tab pos="1283970" algn="l"/>
              </a:tabLst>
            </a:pPr>
            <a:r>
              <a:rPr sz="2800" dirty="0">
                <a:latin typeface="DejaVu Sans Mono"/>
                <a:cs typeface="DejaVu Sans Mono"/>
              </a:rPr>
              <a:t>Group	[Factor]</a:t>
            </a:r>
            <a:endParaRPr sz="2800">
              <a:latin typeface="DejaVu Sans Mono"/>
              <a:cs typeface="DejaVu Sans Mono"/>
            </a:endParaRPr>
          </a:p>
        </p:txBody>
      </p:sp>
      <p:sp>
        <p:nvSpPr>
          <p:cNvPr id="11" name="object 11"/>
          <p:cNvSpPr txBox="1"/>
          <p:nvPr/>
        </p:nvSpPr>
        <p:spPr>
          <a:xfrm>
            <a:off x="990600" y="4302366"/>
            <a:ext cx="301942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post1</a:t>
            </a:r>
            <a:r>
              <a:rPr sz="2800" spc="-130" dirty="0">
                <a:latin typeface="DejaVu Sans Mono"/>
                <a:cs typeface="DejaVu Sans Mono"/>
              </a:rPr>
              <a:t> </a:t>
            </a:r>
            <a:r>
              <a:rPr sz="2800" dirty="0">
                <a:latin typeface="DejaVu Sans Mono"/>
                <a:cs typeface="DejaVu Sans Mono"/>
              </a:rPr>
              <a:t>Illumina</a:t>
            </a:r>
            <a:endParaRPr sz="2800">
              <a:latin typeface="DejaVu Sans Mono"/>
              <a:cs typeface="DejaVu Sans Mono"/>
            </a:endParaRPr>
          </a:p>
        </p:txBody>
      </p:sp>
      <p:sp>
        <p:nvSpPr>
          <p:cNvPr id="12" name="object 12"/>
          <p:cNvSpPr txBox="1"/>
          <p:nvPr/>
        </p:nvSpPr>
        <p:spPr>
          <a:xfrm>
            <a:off x="6535851" y="4302366"/>
            <a:ext cx="88201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post</a:t>
            </a:r>
            <a:endParaRPr sz="2800">
              <a:latin typeface="DejaVu Sans Mono"/>
              <a:cs typeface="DejaVu Sans Mono"/>
            </a:endParaRPr>
          </a:p>
        </p:txBody>
      </p:sp>
      <p:sp>
        <p:nvSpPr>
          <p:cNvPr id="13" name="object 13"/>
          <p:cNvSpPr txBox="1"/>
          <p:nvPr/>
        </p:nvSpPr>
        <p:spPr>
          <a:xfrm>
            <a:off x="1003300" y="5102174"/>
            <a:ext cx="108331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post2</a:t>
            </a:r>
            <a:endParaRPr sz="2800">
              <a:latin typeface="DejaVu Sans Mono"/>
              <a:cs typeface="DejaVu Sans Mono"/>
            </a:endParaRPr>
          </a:p>
        </p:txBody>
      </p:sp>
      <p:sp>
        <p:nvSpPr>
          <p:cNvPr id="14" name="object 14"/>
          <p:cNvSpPr txBox="1"/>
          <p:nvPr/>
        </p:nvSpPr>
        <p:spPr>
          <a:xfrm>
            <a:off x="2283866" y="5102174"/>
            <a:ext cx="172593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Illumina</a:t>
            </a:r>
            <a:endParaRPr sz="2800">
              <a:latin typeface="DejaVu Sans Mono"/>
              <a:cs typeface="DejaVu Sans Mono"/>
            </a:endParaRPr>
          </a:p>
        </p:txBody>
      </p:sp>
      <p:sp>
        <p:nvSpPr>
          <p:cNvPr id="15" name="object 15"/>
          <p:cNvSpPr txBox="1"/>
          <p:nvPr/>
        </p:nvSpPr>
        <p:spPr>
          <a:xfrm>
            <a:off x="6548551" y="5102174"/>
            <a:ext cx="869315"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post</a:t>
            </a:r>
            <a:endParaRPr sz="2800">
              <a:latin typeface="DejaVu Sans Mono"/>
              <a:cs typeface="DejaVu Sans Mono"/>
            </a:endParaRPr>
          </a:p>
        </p:txBody>
      </p:sp>
      <p:sp>
        <p:nvSpPr>
          <p:cNvPr id="16" name="object 16"/>
          <p:cNvSpPr txBox="1"/>
          <p:nvPr/>
        </p:nvSpPr>
        <p:spPr>
          <a:xfrm>
            <a:off x="990600" y="5829490"/>
            <a:ext cx="301942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post3</a:t>
            </a:r>
            <a:r>
              <a:rPr sz="2800" spc="-130" dirty="0">
                <a:latin typeface="DejaVu Sans Mono"/>
                <a:cs typeface="DejaVu Sans Mono"/>
              </a:rPr>
              <a:t> </a:t>
            </a:r>
            <a:r>
              <a:rPr sz="2800" dirty="0">
                <a:latin typeface="DejaVu Sans Mono"/>
                <a:cs typeface="DejaVu Sans Mono"/>
              </a:rPr>
              <a:t>Illumina</a:t>
            </a:r>
            <a:endParaRPr sz="2800">
              <a:latin typeface="DejaVu Sans Mono"/>
              <a:cs typeface="DejaVu Sans Mono"/>
            </a:endParaRPr>
          </a:p>
        </p:txBody>
      </p:sp>
      <p:sp>
        <p:nvSpPr>
          <p:cNvPr id="17" name="object 17"/>
          <p:cNvSpPr txBox="1"/>
          <p:nvPr/>
        </p:nvSpPr>
        <p:spPr>
          <a:xfrm>
            <a:off x="6535851" y="5829490"/>
            <a:ext cx="88201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post</a:t>
            </a:r>
            <a:endParaRPr sz="2800">
              <a:latin typeface="DejaVu Sans Mono"/>
              <a:cs typeface="DejaVu Sans Mono"/>
            </a:endParaRPr>
          </a:p>
        </p:txBody>
      </p:sp>
      <p:sp>
        <p:nvSpPr>
          <p:cNvPr id="18" name="object 18"/>
          <p:cNvSpPr txBox="1"/>
          <p:nvPr/>
        </p:nvSpPr>
        <p:spPr>
          <a:xfrm>
            <a:off x="1003300" y="6622936"/>
            <a:ext cx="869315"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pre1</a:t>
            </a:r>
            <a:endParaRPr sz="2800">
              <a:latin typeface="DejaVu Sans Mono"/>
              <a:cs typeface="DejaVu Sans Mono"/>
            </a:endParaRPr>
          </a:p>
        </p:txBody>
      </p:sp>
      <p:sp>
        <p:nvSpPr>
          <p:cNvPr id="19" name="object 19"/>
          <p:cNvSpPr txBox="1"/>
          <p:nvPr/>
        </p:nvSpPr>
        <p:spPr>
          <a:xfrm>
            <a:off x="2283866" y="6622936"/>
            <a:ext cx="172593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Illumina</a:t>
            </a:r>
            <a:endParaRPr sz="2800">
              <a:latin typeface="DejaVu Sans Mono"/>
              <a:cs typeface="DejaVu Sans Mono"/>
            </a:endParaRPr>
          </a:p>
        </p:txBody>
      </p:sp>
      <p:sp>
        <p:nvSpPr>
          <p:cNvPr id="20" name="object 20"/>
          <p:cNvSpPr txBox="1"/>
          <p:nvPr/>
        </p:nvSpPr>
        <p:spPr>
          <a:xfrm>
            <a:off x="6548551" y="6622936"/>
            <a:ext cx="65532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pre</a:t>
            </a:r>
            <a:endParaRPr sz="2800">
              <a:latin typeface="DejaVu Sans Mono"/>
              <a:cs typeface="DejaVu Sans Mono"/>
            </a:endParaRPr>
          </a:p>
        </p:txBody>
      </p:sp>
      <p:sp>
        <p:nvSpPr>
          <p:cNvPr id="21" name="object 21"/>
          <p:cNvSpPr txBox="1"/>
          <p:nvPr/>
        </p:nvSpPr>
        <p:spPr>
          <a:xfrm>
            <a:off x="990600" y="7350264"/>
            <a:ext cx="88201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pre2</a:t>
            </a:r>
            <a:endParaRPr sz="2800">
              <a:latin typeface="DejaVu Sans Mono"/>
              <a:cs typeface="DejaVu Sans Mono"/>
            </a:endParaRPr>
          </a:p>
        </p:txBody>
      </p:sp>
      <p:sp>
        <p:nvSpPr>
          <p:cNvPr id="22" name="object 22"/>
          <p:cNvSpPr txBox="1"/>
          <p:nvPr/>
        </p:nvSpPr>
        <p:spPr>
          <a:xfrm>
            <a:off x="2271166" y="7350264"/>
            <a:ext cx="173863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Illumina</a:t>
            </a:r>
            <a:endParaRPr sz="2800">
              <a:latin typeface="DejaVu Sans Mono"/>
              <a:cs typeface="DejaVu Sans Mono"/>
            </a:endParaRPr>
          </a:p>
        </p:txBody>
      </p:sp>
      <p:sp>
        <p:nvSpPr>
          <p:cNvPr id="23" name="object 23"/>
          <p:cNvSpPr txBox="1"/>
          <p:nvPr/>
        </p:nvSpPr>
        <p:spPr>
          <a:xfrm>
            <a:off x="6535851" y="7350264"/>
            <a:ext cx="66802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DejaVu Sans Mono"/>
                <a:cs typeface="DejaVu Sans Mono"/>
              </a:rPr>
              <a:t>pre</a:t>
            </a:r>
            <a:endParaRPr sz="2800">
              <a:latin typeface="DejaVu Sans Mono"/>
              <a:cs typeface="DejaVu Sans Mono"/>
            </a:endParaRPr>
          </a:p>
        </p:txBody>
      </p:sp>
      <p:sp>
        <p:nvSpPr>
          <p:cNvPr id="24" name="object 24"/>
          <p:cNvSpPr txBox="1"/>
          <p:nvPr/>
        </p:nvSpPr>
        <p:spPr>
          <a:xfrm>
            <a:off x="1003300" y="8143709"/>
            <a:ext cx="869315"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pre3</a:t>
            </a:r>
            <a:endParaRPr sz="2800">
              <a:latin typeface="DejaVu Sans Mono"/>
              <a:cs typeface="DejaVu Sans Mono"/>
            </a:endParaRPr>
          </a:p>
        </p:txBody>
      </p:sp>
      <p:sp>
        <p:nvSpPr>
          <p:cNvPr id="25" name="object 25"/>
          <p:cNvSpPr txBox="1"/>
          <p:nvPr/>
        </p:nvSpPr>
        <p:spPr>
          <a:xfrm>
            <a:off x="2283866" y="8143709"/>
            <a:ext cx="172593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Illumina</a:t>
            </a:r>
            <a:endParaRPr sz="2800">
              <a:latin typeface="DejaVu Sans Mono"/>
              <a:cs typeface="DejaVu Sans Mono"/>
            </a:endParaRPr>
          </a:p>
        </p:txBody>
      </p:sp>
      <p:sp>
        <p:nvSpPr>
          <p:cNvPr id="26" name="object 26"/>
          <p:cNvSpPr txBox="1"/>
          <p:nvPr/>
        </p:nvSpPr>
        <p:spPr>
          <a:xfrm>
            <a:off x="6548551" y="8143709"/>
            <a:ext cx="655320" cy="419100"/>
          </a:xfrm>
          <a:prstGeom prst="rect">
            <a:avLst/>
          </a:prstGeom>
          <a:solidFill>
            <a:srgbClr val="FFFFFF"/>
          </a:solidFill>
        </p:spPr>
        <p:txBody>
          <a:bodyPr vert="horz" wrap="square" lIns="0" tIns="0" rIns="0" bIns="0" rtlCol="0">
            <a:spAutoFit/>
          </a:bodyPr>
          <a:lstStyle/>
          <a:p>
            <a:pPr>
              <a:lnSpc>
                <a:spcPts val="3200"/>
              </a:lnSpc>
            </a:pPr>
            <a:r>
              <a:rPr sz="2800" dirty="0">
                <a:latin typeface="DejaVu Sans Mono"/>
                <a:cs typeface="DejaVu Sans Mono"/>
              </a:rPr>
              <a:t>pre</a:t>
            </a:r>
            <a:endParaRPr sz="2800">
              <a:latin typeface="DejaVu Sans Mono"/>
              <a:cs typeface="DejaVu Sans Mono"/>
            </a:endParaRPr>
          </a:p>
        </p:txBody>
      </p:sp>
      <p:sp>
        <p:nvSpPr>
          <p:cNvPr id="27" name="object 27"/>
          <p:cNvSpPr txBox="1"/>
          <p:nvPr/>
        </p:nvSpPr>
        <p:spPr>
          <a:xfrm>
            <a:off x="461565" y="2700764"/>
            <a:ext cx="1593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Times New Roman"/>
                <a:cs typeface="Times New Roman"/>
              </a:rPr>
              <a:t>•</a:t>
            </a:r>
            <a:endParaRPr sz="3000">
              <a:latin typeface="Times New Roman"/>
              <a:cs typeface="Times New Roman"/>
            </a:endParaRPr>
          </a:p>
        </p:txBody>
      </p:sp>
      <p:sp>
        <p:nvSpPr>
          <p:cNvPr id="28" name="object 28"/>
          <p:cNvSpPr txBox="1"/>
          <p:nvPr/>
        </p:nvSpPr>
        <p:spPr>
          <a:xfrm>
            <a:off x="1003300" y="2704307"/>
            <a:ext cx="3583304" cy="482600"/>
          </a:xfrm>
          <a:prstGeom prst="rect">
            <a:avLst/>
          </a:prstGeom>
        </p:spPr>
        <p:txBody>
          <a:bodyPr vert="horz" wrap="square" lIns="0" tIns="12700" rIns="0" bIns="0" rtlCol="0">
            <a:spAutoFit/>
          </a:bodyPr>
          <a:lstStyle/>
          <a:p>
            <a:pPr marL="12700">
              <a:lnSpc>
                <a:spcPct val="100000"/>
              </a:lnSpc>
              <a:spcBef>
                <a:spcPts val="100"/>
              </a:spcBef>
            </a:pPr>
            <a:r>
              <a:rPr sz="3000" spc="-25" dirty="0">
                <a:latin typeface="Arial"/>
                <a:cs typeface="Arial"/>
              </a:rPr>
              <a:t>Typical </a:t>
            </a:r>
            <a:r>
              <a:rPr sz="3000" dirty="0">
                <a:latin typeface="Arial"/>
                <a:cs typeface="Arial"/>
              </a:rPr>
              <a:t>design</a:t>
            </a:r>
            <a:r>
              <a:rPr sz="3000" spc="-45" dirty="0">
                <a:latin typeface="Arial"/>
                <a:cs typeface="Arial"/>
              </a:rPr>
              <a:t> </a:t>
            </a:r>
            <a:r>
              <a:rPr sz="3000" spc="-5" dirty="0">
                <a:latin typeface="Arial"/>
                <a:cs typeface="Arial"/>
              </a:rPr>
              <a:t>matrix</a:t>
            </a:r>
            <a:endParaRPr sz="3000" dirty="0">
              <a:latin typeface="Arial"/>
              <a:cs typeface="Arial"/>
            </a:endParaRPr>
          </a:p>
        </p:txBody>
      </p:sp>
      <p:sp>
        <p:nvSpPr>
          <p:cNvPr id="32" name="Title 1">
            <a:extLst>
              <a:ext uri="{FF2B5EF4-FFF2-40B4-BE49-F238E27FC236}">
                <a16:creationId xmlns:a16="http://schemas.microsoft.com/office/drawing/2014/main" id="{BF650AD0-9279-8162-96D1-312686227D98}"/>
              </a:ext>
            </a:extLst>
          </p:cNvPr>
          <p:cNvSpPr txBox="1">
            <a:spLocks/>
          </p:cNvSpPr>
          <p:nvPr/>
        </p:nvSpPr>
        <p:spPr>
          <a:xfrm>
            <a:off x="378220" y="1256879"/>
            <a:ext cx="12203333" cy="1029121"/>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Sample </a:t>
            </a:r>
            <a:r>
              <a:rPr lang="en-GB" sz="4000" dirty="0" err="1"/>
              <a:t>Infromation</a:t>
            </a:r>
            <a:endParaRPr lang="en-GB" sz="4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4D7D-0BF0-B644-A2D9-F8EFF71DEE6D}"/>
              </a:ext>
            </a:extLst>
          </p:cNvPr>
          <p:cNvSpPr>
            <a:spLocks noGrp="1"/>
          </p:cNvSpPr>
          <p:nvPr>
            <p:ph sz="half" idx="2"/>
          </p:nvPr>
        </p:nvSpPr>
        <p:spPr>
          <a:xfrm>
            <a:off x="650240" y="2744615"/>
            <a:ext cx="5657088" cy="6924973"/>
          </a:xfrm>
        </p:spPr>
        <p:txBody>
          <a:bodyPr/>
          <a:lstStyle/>
          <a:p>
            <a:pPr marL="457200" indent="-457200">
              <a:buFont typeface="Arial" panose="020B0604020202020204" pitchFamily="34" charset="0"/>
              <a:buChar char="•"/>
            </a:pPr>
            <a:r>
              <a:rPr lang="en-GB" dirty="0">
                <a:hlinkClick r:id="rId2"/>
              </a:rPr>
              <a:t>Earth Microbiome Project</a:t>
            </a:r>
            <a:r>
              <a:rPr lang="en-GB" dirty="0"/>
              <a:t>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sequenced hypervariable region 4 </a:t>
            </a:r>
            <a:r>
              <a:rPr lang="en-GB" b="1" dirty="0"/>
              <a:t>(V4) 16S rRNA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analysis of human microbiome samples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Original study is from </a:t>
            </a:r>
            <a:r>
              <a:rPr lang="en-GB" dirty="0" err="1"/>
              <a:t>Copraso</a:t>
            </a:r>
            <a:r>
              <a:rPr lang="en-GB" dirty="0"/>
              <a:t> et al. 2011</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Analysed with Quantitative Insights Into Microbial Ecology (QIIME2)</a:t>
            </a:r>
          </a:p>
          <a:p>
            <a:pPr marL="457200" indent="-457200">
              <a:buFont typeface="Arial" panose="020B0604020202020204" pitchFamily="34" charset="0"/>
              <a:buChar char="•"/>
            </a:pPr>
            <a:endParaRPr lang="en-GB" dirty="0"/>
          </a:p>
        </p:txBody>
      </p:sp>
      <p:sp>
        <p:nvSpPr>
          <p:cNvPr id="5" name="Content Placeholder 4">
            <a:extLst>
              <a:ext uri="{FF2B5EF4-FFF2-40B4-BE49-F238E27FC236}">
                <a16:creationId xmlns:a16="http://schemas.microsoft.com/office/drawing/2014/main" id="{70E3B94F-0621-5A44-9DBD-9E4A128F7856}"/>
              </a:ext>
            </a:extLst>
          </p:cNvPr>
          <p:cNvSpPr>
            <a:spLocks noGrp="1"/>
          </p:cNvSpPr>
          <p:nvPr>
            <p:ph sz="half" idx="3"/>
          </p:nvPr>
        </p:nvSpPr>
        <p:spPr/>
        <p:txBody>
          <a:bodyPr/>
          <a:lstStyle/>
          <a:p>
            <a:endParaRPr lang="en-CH"/>
          </a:p>
        </p:txBody>
      </p:sp>
      <p:sp>
        <p:nvSpPr>
          <p:cNvPr id="4" name="bg object 16">
            <a:extLst>
              <a:ext uri="{FF2B5EF4-FFF2-40B4-BE49-F238E27FC236}">
                <a16:creationId xmlns:a16="http://schemas.microsoft.com/office/drawing/2014/main" id="{53B14BB0-55FB-0A40-A7E7-55DE5AE8F4F8}"/>
              </a:ext>
            </a:extLst>
          </p:cNvPr>
          <p:cNvSpPr/>
          <p:nvPr/>
        </p:nvSpPr>
        <p:spPr>
          <a:xfrm>
            <a:off x="2730" y="-1"/>
            <a:ext cx="12999339" cy="1173505"/>
          </a:xfrm>
          <a:prstGeom prst="rect">
            <a:avLst/>
          </a:prstGeom>
          <a:blipFill>
            <a:blip r:embed="rId3" cstate="print"/>
            <a:stretch>
              <a:fillRect/>
            </a:stretch>
          </a:blipFill>
        </p:spPr>
        <p:txBody>
          <a:bodyPr wrap="square" lIns="0" tIns="0" rIns="0" bIns="0" rtlCol="0"/>
          <a:lstStyle/>
          <a:p>
            <a:endParaRPr/>
          </a:p>
        </p:txBody>
      </p:sp>
      <p:pic>
        <p:nvPicPr>
          <p:cNvPr id="1026" name="Picture 2" descr="Human body icon outline Royalty Free Vector Image">
            <a:extLst>
              <a:ext uri="{FF2B5EF4-FFF2-40B4-BE49-F238E27FC236}">
                <a16:creationId xmlns:a16="http://schemas.microsoft.com/office/drawing/2014/main" id="{1DBB749A-8747-4146-B793-051EE8DBDB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90"/>
          <a:stretch/>
        </p:blipFill>
        <p:spPr bwMode="auto">
          <a:xfrm>
            <a:off x="6582791" y="2243328"/>
            <a:ext cx="5886450" cy="58238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AC1CC4D-807D-B047-A2B7-C5D4AF597275}"/>
              </a:ext>
            </a:extLst>
          </p:cNvPr>
          <p:cNvSpPr txBox="1"/>
          <p:nvPr/>
        </p:nvSpPr>
        <p:spPr>
          <a:xfrm>
            <a:off x="7264400" y="9206967"/>
            <a:ext cx="6506306" cy="369332"/>
          </a:xfrm>
          <a:prstGeom prst="rect">
            <a:avLst/>
          </a:prstGeom>
          <a:noFill/>
        </p:spPr>
        <p:txBody>
          <a:bodyPr wrap="square">
            <a:spAutoFit/>
          </a:bodyPr>
          <a:lstStyle/>
          <a:p>
            <a:pPr marL="457200" indent="-457200">
              <a:buFont typeface="Arial" panose="020B0604020202020204" pitchFamily="34" charset="0"/>
              <a:buChar char="•"/>
            </a:pPr>
            <a:r>
              <a:rPr lang="en-GB" dirty="0">
                <a:hlinkClick r:id="rId5"/>
              </a:rPr>
              <a:t>https://pubmed.ncbi.nlm.nih.gov/21624126/</a:t>
            </a:r>
            <a:endParaRPr lang="en-GB" dirty="0"/>
          </a:p>
        </p:txBody>
      </p:sp>
      <p:sp>
        <p:nvSpPr>
          <p:cNvPr id="10" name="TextBox 9">
            <a:extLst>
              <a:ext uri="{FF2B5EF4-FFF2-40B4-BE49-F238E27FC236}">
                <a16:creationId xmlns:a16="http://schemas.microsoft.com/office/drawing/2014/main" id="{58EAB3E5-E502-7E40-ABE6-16A2E72B1DE7}"/>
              </a:ext>
            </a:extLst>
          </p:cNvPr>
          <p:cNvSpPr txBox="1"/>
          <p:nvPr/>
        </p:nvSpPr>
        <p:spPr>
          <a:xfrm>
            <a:off x="6697472" y="1547788"/>
            <a:ext cx="6884376" cy="707886"/>
          </a:xfrm>
          <a:prstGeom prst="rect">
            <a:avLst/>
          </a:prstGeom>
          <a:noFill/>
        </p:spPr>
        <p:txBody>
          <a:bodyPr wrap="square">
            <a:spAutoFit/>
          </a:bodyPr>
          <a:lstStyle/>
          <a:p>
            <a:r>
              <a:rPr lang="en-GB" sz="2000" dirty="0"/>
              <a:t>2 individuals: with/without antibiotics</a:t>
            </a:r>
          </a:p>
          <a:p>
            <a:r>
              <a:rPr lang="en-GB" sz="2000" dirty="0"/>
              <a:t>396 time points (here 5 times points)</a:t>
            </a:r>
            <a:endParaRPr lang="en-CH" sz="2000" dirty="0"/>
          </a:p>
        </p:txBody>
      </p:sp>
      <p:sp>
        <p:nvSpPr>
          <p:cNvPr id="9" name="Oval 8">
            <a:extLst>
              <a:ext uri="{FF2B5EF4-FFF2-40B4-BE49-F238E27FC236}">
                <a16:creationId xmlns:a16="http://schemas.microsoft.com/office/drawing/2014/main" id="{648A0812-F109-424D-B1DC-EA6BA14850B8}"/>
              </a:ext>
            </a:extLst>
          </p:cNvPr>
          <p:cNvSpPr/>
          <p:nvPr/>
        </p:nvSpPr>
        <p:spPr>
          <a:xfrm>
            <a:off x="9321800" y="4659868"/>
            <a:ext cx="457200" cy="369332"/>
          </a:xfrm>
          <a:prstGeom prst="ellipse">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A0A22E40-4B08-F845-BDC1-7F11226B1813}"/>
              </a:ext>
            </a:extLst>
          </p:cNvPr>
          <p:cNvSpPr/>
          <p:nvPr/>
        </p:nvSpPr>
        <p:spPr>
          <a:xfrm>
            <a:off x="9297416" y="2744615"/>
            <a:ext cx="457200" cy="369332"/>
          </a:xfrm>
          <a:prstGeom prst="ellipse">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409F4154-CF14-7344-9A22-21A3D06AC25F}"/>
              </a:ext>
            </a:extLst>
          </p:cNvPr>
          <p:cNvSpPr/>
          <p:nvPr/>
        </p:nvSpPr>
        <p:spPr>
          <a:xfrm>
            <a:off x="8440928" y="4970583"/>
            <a:ext cx="457200" cy="369332"/>
          </a:xfrm>
          <a:prstGeom prst="ellipse">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1C2A6B40-830F-0F46-BF62-4D6A7F01EA85}"/>
              </a:ext>
            </a:extLst>
          </p:cNvPr>
          <p:cNvSpPr/>
          <p:nvPr/>
        </p:nvSpPr>
        <p:spPr>
          <a:xfrm>
            <a:off x="10169144" y="4970583"/>
            <a:ext cx="457200" cy="369332"/>
          </a:xfrm>
          <a:prstGeom prst="ellipse">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C4C74586-7DD2-154D-83D0-8ADD7AE6E41B}"/>
              </a:ext>
            </a:extLst>
          </p:cNvPr>
          <p:cNvSpPr txBox="1"/>
          <p:nvPr/>
        </p:nvSpPr>
        <p:spPr>
          <a:xfrm>
            <a:off x="10075230" y="2929281"/>
            <a:ext cx="849271" cy="369332"/>
          </a:xfrm>
          <a:prstGeom prst="rect">
            <a:avLst/>
          </a:prstGeom>
          <a:noFill/>
        </p:spPr>
        <p:txBody>
          <a:bodyPr wrap="none" rtlCol="0">
            <a:spAutoFit/>
          </a:bodyPr>
          <a:lstStyle/>
          <a:p>
            <a:r>
              <a:rPr lang="en-CH" dirty="0"/>
              <a:t>tongue</a:t>
            </a:r>
          </a:p>
        </p:txBody>
      </p:sp>
      <p:sp>
        <p:nvSpPr>
          <p:cNvPr id="16" name="TextBox 15">
            <a:extLst>
              <a:ext uri="{FF2B5EF4-FFF2-40B4-BE49-F238E27FC236}">
                <a16:creationId xmlns:a16="http://schemas.microsoft.com/office/drawing/2014/main" id="{C6884BD1-45E1-4040-8FE4-F49280A47AEF}"/>
              </a:ext>
            </a:extLst>
          </p:cNvPr>
          <p:cNvSpPr txBox="1"/>
          <p:nvPr/>
        </p:nvSpPr>
        <p:spPr>
          <a:xfrm>
            <a:off x="10626344" y="4444320"/>
            <a:ext cx="492443" cy="369332"/>
          </a:xfrm>
          <a:prstGeom prst="rect">
            <a:avLst/>
          </a:prstGeom>
          <a:noFill/>
        </p:spPr>
        <p:txBody>
          <a:bodyPr wrap="none" rtlCol="0">
            <a:spAutoFit/>
          </a:bodyPr>
          <a:lstStyle/>
          <a:p>
            <a:r>
              <a:rPr lang="en-CH" dirty="0"/>
              <a:t>gut</a:t>
            </a:r>
          </a:p>
        </p:txBody>
      </p:sp>
      <p:sp>
        <p:nvSpPr>
          <p:cNvPr id="17" name="TextBox 16">
            <a:extLst>
              <a:ext uri="{FF2B5EF4-FFF2-40B4-BE49-F238E27FC236}">
                <a16:creationId xmlns:a16="http://schemas.microsoft.com/office/drawing/2014/main" id="{865F9800-59A9-A849-BF13-C2538AF1CDF2}"/>
              </a:ext>
            </a:extLst>
          </p:cNvPr>
          <p:cNvSpPr txBox="1"/>
          <p:nvPr/>
        </p:nvSpPr>
        <p:spPr>
          <a:xfrm>
            <a:off x="11050016" y="4947190"/>
            <a:ext cx="1020985" cy="369332"/>
          </a:xfrm>
          <a:prstGeom prst="rect">
            <a:avLst/>
          </a:prstGeom>
          <a:noFill/>
        </p:spPr>
        <p:txBody>
          <a:bodyPr wrap="none" rtlCol="0">
            <a:spAutoFit/>
          </a:bodyPr>
          <a:lstStyle/>
          <a:p>
            <a:r>
              <a:rPr lang="en-GB" dirty="0"/>
              <a:t>l</a:t>
            </a:r>
            <a:r>
              <a:rPr lang="en-CH" dirty="0"/>
              <a:t>eft palm</a:t>
            </a:r>
          </a:p>
        </p:txBody>
      </p:sp>
      <p:sp>
        <p:nvSpPr>
          <p:cNvPr id="18" name="TextBox 17">
            <a:extLst>
              <a:ext uri="{FF2B5EF4-FFF2-40B4-BE49-F238E27FC236}">
                <a16:creationId xmlns:a16="http://schemas.microsoft.com/office/drawing/2014/main" id="{58119952-1DA4-8F4E-92F9-25BD077ABE01}"/>
              </a:ext>
            </a:extLst>
          </p:cNvPr>
          <p:cNvSpPr txBox="1"/>
          <p:nvPr/>
        </p:nvSpPr>
        <p:spPr>
          <a:xfrm>
            <a:off x="6950428" y="4887585"/>
            <a:ext cx="1145955" cy="369332"/>
          </a:xfrm>
          <a:prstGeom prst="rect">
            <a:avLst/>
          </a:prstGeom>
          <a:noFill/>
        </p:spPr>
        <p:txBody>
          <a:bodyPr wrap="none" rtlCol="0">
            <a:spAutoFit/>
          </a:bodyPr>
          <a:lstStyle/>
          <a:p>
            <a:r>
              <a:rPr lang="en-GB" dirty="0"/>
              <a:t>right</a:t>
            </a:r>
            <a:r>
              <a:rPr lang="en-CH" dirty="0"/>
              <a:t> palm</a:t>
            </a:r>
          </a:p>
        </p:txBody>
      </p:sp>
      <p:cxnSp>
        <p:nvCxnSpPr>
          <p:cNvPr id="23" name="Straight Arrow Connector 22">
            <a:extLst>
              <a:ext uri="{FF2B5EF4-FFF2-40B4-BE49-F238E27FC236}">
                <a16:creationId xmlns:a16="http://schemas.microsoft.com/office/drawing/2014/main" id="{7D56C3D7-FC8A-DD4B-9776-10A02A1A0F3F}"/>
              </a:ext>
            </a:extLst>
          </p:cNvPr>
          <p:cNvCxnSpPr>
            <a:cxnSpLocks/>
            <a:stCxn id="9" idx="6"/>
            <a:endCxn id="16" idx="1"/>
          </p:cNvCxnSpPr>
          <p:nvPr/>
        </p:nvCxnSpPr>
        <p:spPr>
          <a:xfrm flipV="1">
            <a:off x="9779000" y="4628986"/>
            <a:ext cx="847344" cy="2155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E8561B51-735F-E343-BC9B-D6E8E3E5DED6}"/>
              </a:ext>
            </a:extLst>
          </p:cNvPr>
          <p:cNvCxnSpPr>
            <a:cxnSpLocks/>
          </p:cNvCxnSpPr>
          <p:nvPr/>
        </p:nvCxnSpPr>
        <p:spPr>
          <a:xfrm>
            <a:off x="10669016" y="5120419"/>
            <a:ext cx="381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A88CA98-230F-144F-B2CD-0031BC273F4F}"/>
              </a:ext>
            </a:extLst>
          </p:cNvPr>
          <p:cNvCxnSpPr>
            <a:cxnSpLocks/>
            <a:stCxn id="13" idx="2"/>
          </p:cNvCxnSpPr>
          <p:nvPr/>
        </p:nvCxnSpPr>
        <p:spPr>
          <a:xfrm flipH="1" flipV="1">
            <a:off x="8036380" y="5074214"/>
            <a:ext cx="404548" cy="810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74127447-978C-2741-BA73-C92E4219A816}"/>
              </a:ext>
            </a:extLst>
          </p:cNvPr>
          <p:cNvCxnSpPr>
            <a:cxnSpLocks/>
            <a:endCxn id="11" idx="1"/>
          </p:cNvCxnSpPr>
          <p:nvPr/>
        </p:nvCxnSpPr>
        <p:spPr>
          <a:xfrm>
            <a:off x="9686058" y="3002397"/>
            <a:ext cx="389172" cy="1115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itle 1">
            <a:extLst>
              <a:ext uri="{FF2B5EF4-FFF2-40B4-BE49-F238E27FC236}">
                <a16:creationId xmlns:a16="http://schemas.microsoft.com/office/drawing/2014/main" id="{AC9BAAF3-8BD8-3E9A-F2A8-E7A6CCAF5510}"/>
              </a:ext>
            </a:extLst>
          </p:cNvPr>
          <p:cNvSpPr txBox="1">
            <a:spLocks/>
          </p:cNvSpPr>
          <p:nvPr/>
        </p:nvSpPr>
        <p:spPr>
          <a:xfrm>
            <a:off x="983042" y="1375819"/>
            <a:ext cx="5657089" cy="98644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Practical</a:t>
            </a:r>
          </a:p>
        </p:txBody>
      </p:sp>
    </p:spTree>
    <p:extLst>
      <p:ext uri="{BB962C8B-B14F-4D97-AF65-F5344CB8AC3E}">
        <p14:creationId xmlns:p14="http://schemas.microsoft.com/office/powerpoint/2010/main" val="1440423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4D7D-0BF0-B644-A2D9-F8EFF71DEE6D}"/>
              </a:ext>
            </a:extLst>
          </p:cNvPr>
          <p:cNvSpPr>
            <a:spLocks noGrp="1"/>
          </p:cNvSpPr>
          <p:nvPr>
            <p:ph sz="half" idx="2"/>
          </p:nvPr>
        </p:nvSpPr>
        <p:spPr>
          <a:xfrm>
            <a:off x="635000" y="2748395"/>
            <a:ext cx="5657088" cy="6001643"/>
          </a:xfrm>
        </p:spPr>
        <p:txBody>
          <a:bodyPr/>
          <a:lstStyle/>
          <a:p>
            <a:pPr marL="457200" indent="-457200">
              <a:buFont typeface="Arial" panose="020B0604020202020204" pitchFamily="34" charset="0"/>
              <a:buChar char="•"/>
            </a:pPr>
            <a:r>
              <a:rPr lang="en-GB" dirty="0"/>
              <a:t>Schloss mice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sequenced hypervariable region 4 </a:t>
            </a:r>
            <a:r>
              <a:rPr lang="en-GB" b="1" dirty="0"/>
              <a:t>(V4) 16S rRNA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analysis of mice gut microbiome post-weaning</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Original study is from Schloss et al. 2012</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Analysed with </a:t>
            </a:r>
            <a:r>
              <a:rPr lang="en-GB" dirty="0" err="1"/>
              <a:t>Mothur</a:t>
            </a:r>
            <a:endParaRPr lang="en-GB" dirty="0"/>
          </a:p>
          <a:p>
            <a:pPr marL="457200" indent="-457200">
              <a:buFont typeface="Arial" panose="020B0604020202020204" pitchFamily="34" charset="0"/>
              <a:buChar char="•"/>
            </a:pPr>
            <a:endParaRPr lang="en-GB" dirty="0"/>
          </a:p>
        </p:txBody>
      </p:sp>
      <p:sp>
        <p:nvSpPr>
          <p:cNvPr id="4" name="bg object 16">
            <a:extLst>
              <a:ext uri="{FF2B5EF4-FFF2-40B4-BE49-F238E27FC236}">
                <a16:creationId xmlns:a16="http://schemas.microsoft.com/office/drawing/2014/main" id="{53B14BB0-55FB-0A40-A7E7-55DE5AE8F4F8}"/>
              </a:ext>
            </a:extLst>
          </p:cNvPr>
          <p:cNvSpPr/>
          <p:nvPr/>
        </p:nvSpPr>
        <p:spPr>
          <a:xfrm>
            <a:off x="2730" y="-1"/>
            <a:ext cx="12999339" cy="1173505"/>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AC1CC4D-807D-B047-A2B7-C5D4AF597275}"/>
              </a:ext>
            </a:extLst>
          </p:cNvPr>
          <p:cNvSpPr txBox="1"/>
          <p:nvPr/>
        </p:nvSpPr>
        <p:spPr>
          <a:xfrm>
            <a:off x="6697472" y="9242761"/>
            <a:ext cx="6506306" cy="369332"/>
          </a:xfrm>
          <a:prstGeom prst="rect">
            <a:avLst/>
          </a:prstGeom>
          <a:noFill/>
        </p:spPr>
        <p:txBody>
          <a:bodyPr wrap="square">
            <a:spAutoFit/>
          </a:bodyPr>
          <a:lstStyle/>
          <a:p>
            <a:pPr marL="457200" indent="-457200">
              <a:buFont typeface="Arial" panose="020B0604020202020204" pitchFamily="34" charset="0"/>
              <a:buChar char="•"/>
            </a:pPr>
            <a:r>
              <a:rPr lang="en-GB" dirty="0"/>
              <a:t>https://</a:t>
            </a:r>
            <a:r>
              <a:rPr lang="en-GB" dirty="0" err="1"/>
              <a:t>www.tandfonline.com</a:t>
            </a:r>
            <a:r>
              <a:rPr lang="en-GB" dirty="0"/>
              <a:t>/</a:t>
            </a:r>
            <a:r>
              <a:rPr lang="en-GB" dirty="0" err="1"/>
              <a:t>doi</a:t>
            </a:r>
            <a:r>
              <a:rPr lang="en-GB" dirty="0"/>
              <a:t>/full/10.4161/gmic.21008</a:t>
            </a:r>
          </a:p>
        </p:txBody>
      </p:sp>
      <p:pic>
        <p:nvPicPr>
          <p:cNvPr id="6" name="Picture 2">
            <a:extLst>
              <a:ext uri="{FF2B5EF4-FFF2-40B4-BE49-F238E27FC236}">
                <a16:creationId xmlns:a16="http://schemas.microsoft.com/office/drawing/2014/main" id="{D00AAFDF-747D-0023-5984-BA26D6FE6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000"/>
          <a:stretch/>
        </p:blipFill>
        <p:spPr bwMode="auto">
          <a:xfrm>
            <a:off x="6883400" y="2530424"/>
            <a:ext cx="3733800" cy="643758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B0D153B-4904-E763-2E15-CE48AD0F2F69}"/>
              </a:ext>
            </a:extLst>
          </p:cNvPr>
          <p:cNvSpPr txBox="1">
            <a:spLocks/>
          </p:cNvSpPr>
          <p:nvPr/>
        </p:nvSpPr>
        <p:spPr>
          <a:xfrm>
            <a:off x="983042" y="1375819"/>
            <a:ext cx="5657089" cy="98644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Practical</a:t>
            </a:r>
          </a:p>
        </p:txBody>
      </p:sp>
    </p:spTree>
    <p:extLst>
      <p:ext uri="{BB962C8B-B14F-4D97-AF65-F5344CB8AC3E}">
        <p14:creationId xmlns:p14="http://schemas.microsoft.com/office/powerpoint/2010/main" val="1481064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C3CAD-435C-7448-A14E-4C8012D31A25}"/>
              </a:ext>
            </a:extLst>
          </p:cNvPr>
          <p:cNvSpPr>
            <a:spLocks noGrp="1"/>
          </p:cNvSpPr>
          <p:nvPr>
            <p:ph type="title"/>
          </p:nvPr>
        </p:nvSpPr>
        <p:spPr/>
        <p:txBody>
          <a:bodyPr/>
          <a:lstStyle/>
          <a:p>
            <a:r>
              <a:rPr lang="de-CH" dirty="0" err="1"/>
              <a:t>Lets</a:t>
            </a:r>
            <a:r>
              <a:rPr lang="de-CH" dirty="0"/>
              <a:t> do </a:t>
            </a:r>
            <a:r>
              <a:rPr lang="de-CH" dirty="0" err="1"/>
              <a:t>some</a:t>
            </a:r>
            <a:r>
              <a:rPr lang="de-CH" dirty="0"/>
              <a:t> </a:t>
            </a:r>
            <a:r>
              <a:rPr lang="de-CH" dirty="0" err="1"/>
              <a:t>work</a:t>
            </a:r>
            <a:r>
              <a:rPr lang="de-CH" dirty="0"/>
              <a:t>!</a:t>
            </a:r>
            <a:endParaRPr lang="en-CH" dirty="0"/>
          </a:p>
        </p:txBody>
      </p:sp>
      <p:sp>
        <p:nvSpPr>
          <p:cNvPr id="4" name="TextBox 3">
            <a:extLst>
              <a:ext uri="{FF2B5EF4-FFF2-40B4-BE49-F238E27FC236}">
                <a16:creationId xmlns:a16="http://schemas.microsoft.com/office/drawing/2014/main" id="{C83A9789-D33C-CDC5-B9B4-6E79BC3C9AC2}"/>
              </a:ext>
            </a:extLst>
          </p:cNvPr>
          <p:cNvSpPr txBox="1"/>
          <p:nvPr/>
        </p:nvSpPr>
        <p:spPr>
          <a:xfrm>
            <a:off x="330200" y="2286000"/>
            <a:ext cx="12496800" cy="1477328"/>
          </a:xfrm>
          <a:prstGeom prst="rect">
            <a:avLst/>
          </a:prstGeom>
          <a:noFill/>
        </p:spPr>
        <p:txBody>
          <a:bodyPr wrap="square">
            <a:spAutoFit/>
          </a:bodyPr>
          <a:lstStyle/>
          <a:p>
            <a:r>
              <a:rPr lang="en-GB" sz="2200" dirty="0"/>
              <a:t>Go to https://</a:t>
            </a:r>
            <a:r>
              <a:rPr lang="en-GB" sz="2200" dirty="0" err="1"/>
              <a:t>gitlab.bfabric.org</a:t>
            </a:r>
            <a:r>
              <a:rPr lang="en-GB" sz="2200"/>
              <a:t>/genomics-courses/bio638_2024_june</a:t>
            </a:r>
            <a:endParaRPr lang="en-GB" sz="2200" dirty="0"/>
          </a:p>
          <a:p>
            <a:endParaRPr lang="en-GB" sz="2200" dirty="0"/>
          </a:p>
          <a:p>
            <a:r>
              <a:rPr lang="en-GB" sz="2200" dirty="0"/>
              <a:t>Scroll to </a:t>
            </a:r>
            <a:r>
              <a:rPr lang="en-GB" sz="2400" b="1" i="0" dirty="0">
                <a:solidFill>
                  <a:srgbClr val="24292F"/>
                </a:solidFill>
                <a:effectLst/>
                <a:latin typeface="-apple-system"/>
              </a:rPr>
              <a:t>QIIME2 analysis google </a:t>
            </a:r>
            <a:r>
              <a:rPr lang="en-GB" sz="2400" b="1" i="0" dirty="0" err="1">
                <a:solidFill>
                  <a:srgbClr val="24292F"/>
                </a:solidFill>
                <a:effectLst/>
                <a:latin typeface="-apple-system"/>
              </a:rPr>
              <a:t>colab</a:t>
            </a:r>
            <a:r>
              <a:rPr lang="en-GB" sz="2400" b="1" i="0" dirty="0">
                <a:solidFill>
                  <a:srgbClr val="24292F"/>
                </a:solidFill>
                <a:effectLst/>
                <a:latin typeface="-apple-system"/>
              </a:rPr>
              <a:t> tutorials</a:t>
            </a:r>
          </a:p>
          <a:p>
            <a:endParaRPr lang="en-GB" sz="2200" dirty="0"/>
          </a:p>
        </p:txBody>
      </p:sp>
    </p:spTree>
    <p:extLst>
      <p:ext uri="{BB962C8B-B14F-4D97-AF65-F5344CB8AC3E}">
        <p14:creationId xmlns:p14="http://schemas.microsoft.com/office/powerpoint/2010/main" val="197740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1010969"/>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6751" y="3416943"/>
            <a:ext cx="2045335" cy="904875"/>
          </a:xfrm>
          <a:prstGeom prst="rect">
            <a:avLst/>
          </a:prstGeom>
          <a:solidFill>
            <a:schemeClr val="accent3">
              <a:lumMod val="75000"/>
            </a:schemeClr>
          </a:solidFill>
          <a:ln w="63500">
            <a:solidFill>
              <a:srgbClr val="000000"/>
            </a:solidFill>
          </a:ln>
        </p:spPr>
        <p:txBody>
          <a:bodyPr vert="horz" wrap="square" lIns="0" tIns="82550" rIns="0" bIns="0" rtlCol="0">
            <a:spAutoFit/>
          </a:bodyPr>
          <a:lstStyle/>
          <a:p>
            <a:pPr marL="626745" marR="363855" indent="-256540">
              <a:lnSpc>
                <a:spcPct val="106100"/>
              </a:lnSpc>
              <a:spcBef>
                <a:spcPts val="650"/>
              </a:spcBef>
            </a:pPr>
            <a:r>
              <a:rPr sz="2200" dirty="0">
                <a:latin typeface="Times New Roman"/>
                <a:cs typeface="Times New Roman"/>
              </a:rPr>
              <a:t>S</a:t>
            </a:r>
            <a:r>
              <a:rPr sz="2200" spc="-5" dirty="0">
                <a:latin typeface="Times New Roman"/>
                <a:cs typeface="Times New Roman"/>
              </a:rPr>
              <a:t>e</a:t>
            </a:r>
            <a:r>
              <a:rPr sz="2200" dirty="0">
                <a:latin typeface="Times New Roman"/>
                <a:cs typeface="Times New Roman"/>
              </a:rPr>
              <a:t>qu</a:t>
            </a:r>
            <a:r>
              <a:rPr sz="2200" spc="-5" dirty="0">
                <a:latin typeface="Times New Roman"/>
                <a:cs typeface="Times New Roman"/>
              </a:rPr>
              <a:t>e</a:t>
            </a:r>
            <a:r>
              <a:rPr sz="2200" dirty="0">
                <a:latin typeface="Times New Roman"/>
                <a:cs typeface="Times New Roman"/>
              </a:rPr>
              <a:t>n</a:t>
            </a:r>
            <a:r>
              <a:rPr sz="2200" spc="-5" dirty="0">
                <a:latin typeface="Times New Roman"/>
                <a:cs typeface="Times New Roman"/>
              </a:rPr>
              <a:t>ci</a:t>
            </a:r>
            <a:r>
              <a:rPr sz="2200" dirty="0">
                <a:latin typeface="Times New Roman"/>
                <a:cs typeface="Times New Roman"/>
              </a:rPr>
              <a:t>ng  </a:t>
            </a:r>
            <a:r>
              <a:rPr sz="2200" spc="-5" dirty="0">
                <a:latin typeface="Times New Roman"/>
                <a:cs typeface="Times New Roman"/>
              </a:rPr>
              <a:t>sample</a:t>
            </a:r>
            <a:endParaRPr sz="2200">
              <a:latin typeface="Times New Roman"/>
              <a:cs typeface="Times New Roman"/>
            </a:endParaRPr>
          </a:p>
        </p:txBody>
      </p:sp>
      <p:sp>
        <p:nvSpPr>
          <p:cNvPr id="3" name="object 3"/>
          <p:cNvSpPr/>
          <p:nvPr/>
        </p:nvSpPr>
        <p:spPr>
          <a:xfrm>
            <a:off x="10172382" y="3661353"/>
            <a:ext cx="2518410" cy="904875"/>
          </a:xfrm>
          <a:custGeom>
            <a:avLst/>
            <a:gdLst/>
            <a:ahLst/>
            <a:cxnLst/>
            <a:rect l="l" t="t" r="r" b="b"/>
            <a:pathLst>
              <a:path w="2518409" h="904875">
                <a:moveTo>
                  <a:pt x="2518003" y="0"/>
                </a:moveTo>
                <a:lnTo>
                  <a:pt x="0" y="0"/>
                </a:lnTo>
                <a:lnTo>
                  <a:pt x="0" y="904800"/>
                </a:lnTo>
                <a:lnTo>
                  <a:pt x="2518003" y="904800"/>
                </a:lnTo>
                <a:lnTo>
                  <a:pt x="2518003" y="0"/>
                </a:lnTo>
                <a:close/>
              </a:path>
            </a:pathLst>
          </a:custGeom>
          <a:solidFill>
            <a:srgbClr val="FFBAEE"/>
          </a:solidFill>
        </p:spPr>
        <p:txBody>
          <a:bodyPr wrap="square" lIns="0" tIns="0" rIns="0" bIns="0" rtlCol="0"/>
          <a:lstStyle/>
          <a:p>
            <a:endParaRPr/>
          </a:p>
        </p:txBody>
      </p:sp>
      <p:sp>
        <p:nvSpPr>
          <p:cNvPr id="4" name="object 4"/>
          <p:cNvSpPr txBox="1"/>
          <p:nvPr/>
        </p:nvSpPr>
        <p:spPr>
          <a:xfrm>
            <a:off x="10172382" y="3661354"/>
            <a:ext cx="2518410" cy="904875"/>
          </a:xfrm>
          <a:prstGeom prst="rect">
            <a:avLst/>
          </a:prstGeom>
          <a:ln w="63500">
            <a:solidFill>
              <a:srgbClr val="000000"/>
            </a:solidFill>
          </a:ln>
        </p:spPr>
        <p:txBody>
          <a:bodyPr vert="horz" wrap="square" lIns="0" tIns="82550" rIns="0" bIns="0" rtlCol="0">
            <a:spAutoFit/>
          </a:bodyPr>
          <a:lstStyle/>
          <a:p>
            <a:pPr marL="262255" marR="254635" indent="309880">
              <a:lnSpc>
                <a:spcPct val="106100"/>
              </a:lnSpc>
              <a:spcBef>
                <a:spcPts val="650"/>
              </a:spcBef>
            </a:pPr>
            <a:r>
              <a:rPr sz="2200" spc="-5" dirty="0">
                <a:latin typeface="Times New Roman"/>
                <a:cs typeface="Times New Roman"/>
              </a:rPr>
              <a:t>Map against  bacterial</a:t>
            </a:r>
            <a:r>
              <a:rPr sz="2200" spc="-65" dirty="0">
                <a:latin typeface="Times New Roman"/>
                <a:cs typeface="Times New Roman"/>
              </a:rPr>
              <a:t> </a:t>
            </a:r>
            <a:r>
              <a:rPr sz="2200" spc="-5" dirty="0">
                <a:latin typeface="Times New Roman"/>
                <a:cs typeface="Times New Roman"/>
              </a:rPr>
              <a:t>database</a:t>
            </a:r>
            <a:endParaRPr sz="2200">
              <a:latin typeface="Times New Roman"/>
              <a:cs typeface="Times New Roman"/>
            </a:endParaRPr>
          </a:p>
        </p:txBody>
      </p:sp>
      <p:sp>
        <p:nvSpPr>
          <p:cNvPr id="5" name="object 5"/>
          <p:cNvSpPr/>
          <p:nvPr/>
        </p:nvSpPr>
        <p:spPr>
          <a:xfrm>
            <a:off x="745250" y="5937663"/>
            <a:ext cx="2045335" cy="1260475"/>
          </a:xfrm>
          <a:custGeom>
            <a:avLst/>
            <a:gdLst/>
            <a:ahLst/>
            <a:cxnLst/>
            <a:rect l="l" t="t" r="r" b="b"/>
            <a:pathLst>
              <a:path w="2045335" h="1260475">
                <a:moveTo>
                  <a:pt x="2044979" y="0"/>
                </a:moveTo>
                <a:lnTo>
                  <a:pt x="0" y="0"/>
                </a:lnTo>
                <a:lnTo>
                  <a:pt x="0" y="1260400"/>
                </a:lnTo>
                <a:lnTo>
                  <a:pt x="2044979" y="1260400"/>
                </a:lnTo>
                <a:lnTo>
                  <a:pt x="2044979" y="0"/>
                </a:lnTo>
                <a:close/>
              </a:path>
            </a:pathLst>
          </a:custGeom>
          <a:solidFill>
            <a:srgbClr val="FFBAEE"/>
          </a:solidFill>
        </p:spPr>
        <p:txBody>
          <a:bodyPr wrap="square" lIns="0" tIns="0" rIns="0" bIns="0" rtlCol="0"/>
          <a:lstStyle/>
          <a:p>
            <a:endParaRPr/>
          </a:p>
        </p:txBody>
      </p:sp>
      <p:sp>
        <p:nvSpPr>
          <p:cNvPr id="6" name="object 6"/>
          <p:cNvSpPr txBox="1"/>
          <p:nvPr/>
        </p:nvSpPr>
        <p:spPr>
          <a:xfrm>
            <a:off x="745250" y="5937651"/>
            <a:ext cx="2045335" cy="1260475"/>
          </a:xfrm>
          <a:prstGeom prst="rect">
            <a:avLst/>
          </a:prstGeom>
          <a:ln w="63500">
            <a:solidFill>
              <a:srgbClr val="000000"/>
            </a:solidFill>
          </a:ln>
        </p:spPr>
        <p:txBody>
          <a:bodyPr vert="horz" wrap="square" lIns="0" tIns="82550" rIns="0" bIns="0" rtlCol="0">
            <a:spAutoFit/>
          </a:bodyPr>
          <a:lstStyle/>
          <a:p>
            <a:pPr marL="331470" marR="323850" algn="ctr">
              <a:lnSpc>
                <a:spcPct val="106100"/>
              </a:lnSpc>
              <a:spcBef>
                <a:spcPts val="650"/>
              </a:spcBef>
            </a:pPr>
            <a:r>
              <a:rPr sz="2200" dirty="0">
                <a:latin typeface="Times New Roman"/>
                <a:cs typeface="Times New Roman"/>
              </a:rPr>
              <a:t>Estimate  </a:t>
            </a:r>
            <a:r>
              <a:rPr sz="2200" spc="-5" dirty="0">
                <a:latin typeface="Times New Roman"/>
                <a:cs typeface="Times New Roman"/>
              </a:rPr>
              <a:t>community  c</a:t>
            </a:r>
            <a:r>
              <a:rPr sz="2200" dirty="0">
                <a:latin typeface="Times New Roman"/>
                <a:cs typeface="Times New Roman"/>
              </a:rPr>
              <a:t>o</a:t>
            </a:r>
            <a:r>
              <a:rPr sz="2200" spc="-5" dirty="0">
                <a:latin typeface="Times New Roman"/>
                <a:cs typeface="Times New Roman"/>
              </a:rPr>
              <a:t>m</a:t>
            </a:r>
            <a:r>
              <a:rPr sz="2200" dirty="0">
                <a:latin typeface="Times New Roman"/>
                <a:cs typeface="Times New Roman"/>
              </a:rPr>
              <a:t>pos</a:t>
            </a:r>
            <a:r>
              <a:rPr sz="2200" spc="-5" dirty="0">
                <a:latin typeface="Times New Roman"/>
                <a:cs typeface="Times New Roman"/>
              </a:rPr>
              <a:t>iti</a:t>
            </a:r>
            <a:r>
              <a:rPr sz="2200" dirty="0">
                <a:latin typeface="Times New Roman"/>
                <a:cs typeface="Times New Roman"/>
              </a:rPr>
              <a:t>on</a:t>
            </a:r>
            <a:endParaRPr sz="2200">
              <a:latin typeface="Times New Roman"/>
              <a:cs typeface="Times New Roman"/>
            </a:endParaRPr>
          </a:p>
        </p:txBody>
      </p:sp>
      <p:sp>
        <p:nvSpPr>
          <p:cNvPr id="7" name="object 7"/>
          <p:cNvSpPr txBox="1"/>
          <p:nvPr/>
        </p:nvSpPr>
        <p:spPr>
          <a:xfrm>
            <a:off x="715077" y="8816068"/>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572135" marR="293370" indent="-271780">
              <a:lnSpc>
                <a:spcPct val="106100"/>
              </a:lnSpc>
              <a:spcBef>
                <a:spcPts val="650"/>
              </a:spcBef>
            </a:pPr>
            <a:r>
              <a:rPr sz="2200" dirty="0">
                <a:latin typeface="Times New Roman"/>
                <a:cs typeface="Times New Roman"/>
              </a:rPr>
              <a:t>Co</a:t>
            </a:r>
            <a:r>
              <a:rPr sz="2200" spc="-5" dirty="0">
                <a:latin typeface="Times New Roman"/>
                <a:cs typeface="Times New Roman"/>
              </a:rPr>
              <a:t>m</a:t>
            </a:r>
            <a:r>
              <a:rPr sz="2200" dirty="0">
                <a:latin typeface="Times New Roman"/>
                <a:cs typeface="Times New Roman"/>
              </a:rPr>
              <a:t>p</a:t>
            </a:r>
            <a:r>
              <a:rPr sz="2200" spc="-5" dirty="0">
                <a:latin typeface="Times New Roman"/>
                <a:cs typeface="Times New Roman"/>
              </a:rPr>
              <a:t>a</a:t>
            </a:r>
            <a:r>
              <a:rPr sz="2200" dirty="0">
                <a:latin typeface="Times New Roman"/>
                <a:cs typeface="Times New Roman"/>
              </a:rPr>
              <a:t>r</a:t>
            </a:r>
            <a:r>
              <a:rPr sz="2200" spc="-5" dirty="0">
                <a:latin typeface="Times New Roman"/>
                <a:cs typeface="Times New Roman"/>
              </a:rPr>
              <a:t>ati</a:t>
            </a:r>
            <a:r>
              <a:rPr sz="2200" dirty="0">
                <a:latin typeface="Times New Roman"/>
                <a:cs typeface="Times New Roman"/>
              </a:rPr>
              <a:t>ve  </a:t>
            </a:r>
            <a:r>
              <a:rPr sz="2200" spc="-5" dirty="0">
                <a:latin typeface="Times New Roman"/>
                <a:cs typeface="Times New Roman"/>
              </a:rPr>
              <a:t>analysis</a:t>
            </a:r>
            <a:endParaRPr sz="2200">
              <a:latin typeface="Times New Roman"/>
              <a:cs typeface="Times New Roman"/>
            </a:endParaRPr>
          </a:p>
        </p:txBody>
      </p:sp>
      <p:sp>
        <p:nvSpPr>
          <p:cNvPr id="9" name="object 9"/>
          <p:cNvSpPr txBox="1"/>
          <p:nvPr/>
        </p:nvSpPr>
        <p:spPr>
          <a:xfrm>
            <a:off x="5431244" y="2543106"/>
            <a:ext cx="2045335" cy="904875"/>
          </a:xfrm>
          <a:prstGeom prst="rect">
            <a:avLst/>
          </a:prstGeom>
          <a:solidFill>
            <a:srgbClr val="FFBAEE"/>
          </a:solidFill>
          <a:ln w="63500">
            <a:solidFill>
              <a:srgbClr val="000000"/>
            </a:solidFill>
          </a:ln>
        </p:spPr>
        <p:txBody>
          <a:bodyPr vert="horz" wrap="square" lIns="0" tIns="82550" rIns="0" bIns="0" rtlCol="0">
            <a:spAutoFit/>
          </a:bodyPr>
          <a:lstStyle/>
          <a:p>
            <a:pPr marL="246379" marR="238760" indent="434340">
              <a:lnSpc>
                <a:spcPct val="106100"/>
              </a:lnSpc>
              <a:spcBef>
                <a:spcPts val="650"/>
              </a:spcBef>
            </a:pPr>
            <a:r>
              <a:rPr sz="2200" spc="-5" dirty="0">
                <a:latin typeface="Times New Roman"/>
                <a:cs typeface="Times New Roman"/>
              </a:rPr>
              <a:t>Reads  </a:t>
            </a:r>
            <a:r>
              <a:rPr sz="2200" dirty="0">
                <a:latin typeface="Times New Roman"/>
                <a:cs typeface="Times New Roman"/>
              </a:rPr>
              <a:t>pr</a:t>
            </a:r>
            <a:r>
              <a:rPr sz="2200" spc="-5" dirty="0">
                <a:latin typeface="Times New Roman"/>
                <a:cs typeface="Times New Roman"/>
              </a:rPr>
              <a:t>e</a:t>
            </a:r>
            <a:r>
              <a:rPr sz="2200" dirty="0">
                <a:latin typeface="Times New Roman"/>
                <a:cs typeface="Times New Roman"/>
              </a:rPr>
              <a:t>pro</a:t>
            </a:r>
            <a:r>
              <a:rPr sz="2200" spc="-5" dirty="0">
                <a:latin typeface="Times New Roman"/>
                <a:cs typeface="Times New Roman"/>
              </a:rPr>
              <a:t>ce</a:t>
            </a:r>
            <a:r>
              <a:rPr sz="2200" dirty="0">
                <a:latin typeface="Times New Roman"/>
                <a:cs typeface="Times New Roman"/>
              </a:rPr>
              <a:t>ss</a:t>
            </a:r>
            <a:r>
              <a:rPr sz="2200" spc="-5" dirty="0">
                <a:latin typeface="Times New Roman"/>
                <a:cs typeface="Times New Roman"/>
              </a:rPr>
              <a:t>i</a:t>
            </a:r>
            <a:r>
              <a:rPr sz="2200" dirty="0">
                <a:latin typeface="Times New Roman"/>
                <a:cs typeface="Times New Roman"/>
              </a:rPr>
              <a:t>ng</a:t>
            </a:r>
            <a:endParaRPr sz="2200">
              <a:latin typeface="Times New Roman"/>
              <a:cs typeface="Times New Roman"/>
            </a:endParaRPr>
          </a:p>
        </p:txBody>
      </p:sp>
      <p:sp>
        <p:nvSpPr>
          <p:cNvPr id="10" name="object 10"/>
          <p:cNvSpPr/>
          <p:nvPr/>
        </p:nvSpPr>
        <p:spPr>
          <a:xfrm>
            <a:off x="2730" y="0"/>
            <a:ext cx="12999339" cy="114112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39688" y="4832510"/>
            <a:ext cx="2045335" cy="1616075"/>
          </a:xfrm>
          <a:prstGeom prst="rect">
            <a:avLst/>
          </a:prstGeom>
          <a:solidFill>
            <a:srgbClr val="FFBAEE"/>
          </a:solidFill>
          <a:ln w="63500">
            <a:solidFill>
              <a:srgbClr val="000000"/>
            </a:solidFill>
          </a:ln>
        </p:spPr>
        <p:txBody>
          <a:bodyPr vert="horz" wrap="square" lIns="0" tIns="82550" rIns="0" bIns="0" rtlCol="0">
            <a:spAutoFit/>
          </a:bodyPr>
          <a:lstStyle/>
          <a:p>
            <a:pPr marL="227329" marR="219710" algn="ctr">
              <a:lnSpc>
                <a:spcPct val="106100"/>
              </a:lnSpc>
              <a:spcBef>
                <a:spcPts val="650"/>
              </a:spcBef>
            </a:pPr>
            <a:r>
              <a:rPr sz="2200" spc="-5" dirty="0">
                <a:latin typeface="Times New Roman"/>
                <a:cs typeface="Times New Roman"/>
              </a:rPr>
              <a:t>Estimate</a:t>
            </a:r>
            <a:r>
              <a:rPr sz="2200" spc="-75" dirty="0">
                <a:latin typeface="Times New Roman"/>
                <a:cs typeface="Times New Roman"/>
              </a:rPr>
              <a:t> </a:t>
            </a:r>
            <a:r>
              <a:rPr sz="2200" spc="-5" dirty="0">
                <a:latin typeface="Times New Roman"/>
                <a:cs typeface="Times New Roman"/>
              </a:rPr>
              <a:t>error  rates if mock  community  available</a:t>
            </a:r>
            <a:endParaRPr sz="2200">
              <a:latin typeface="Times New Roman"/>
              <a:cs typeface="Times New Roman"/>
            </a:endParaRPr>
          </a:p>
        </p:txBody>
      </p:sp>
      <p:sp>
        <p:nvSpPr>
          <p:cNvPr id="12" name="object 12"/>
          <p:cNvSpPr/>
          <p:nvPr/>
        </p:nvSpPr>
        <p:spPr>
          <a:xfrm>
            <a:off x="509063" y="2721310"/>
            <a:ext cx="438507" cy="677647"/>
          </a:xfrm>
          <a:custGeom>
            <a:avLst/>
            <a:gdLst/>
            <a:ahLst/>
            <a:cxnLst/>
            <a:rect l="l" t="t" r="r" b="b"/>
            <a:pathLst>
              <a:path w="710565" h="1144905">
                <a:moveTo>
                  <a:pt x="355104" y="0"/>
                </a:moveTo>
                <a:lnTo>
                  <a:pt x="306940" y="3238"/>
                </a:lnTo>
                <a:lnTo>
                  <a:pt x="260738" y="12671"/>
                </a:lnTo>
                <a:lnTo>
                  <a:pt x="216924" y="27879"/>
                </a:lnTo>
                <a:lnTo>
                  <a:pt x="175921" y="48441"/>
                </a:lnTo>
                <a:lnTo>
                  <a:pt x="138153" y="73934"/>
                </a:lnTo>
                <a:lnTo>
                  <a:pt x="104045" y="103938"/>
                </a:lnTo>
                <a:lnTo>
                  <a:pt x="74021" y="138032"/>
                </a:lnTo>
                <a:lnTo>
                  <a:pt x="48504" y="175794"/>
                </a:lnTo>
                <a:lnTo>
                  <a:pt x="27920" y="216803"/>
                </a:lnTo>
                <a:lnTo>
                  <a:pt x="12691" y="260639"/>
                </a:lnTo>
                <a:lnTo>
                  <a:pt x="3243" y="306880"/>
                </a:lnTo>
                <a:lnTo>
                  <a:pt x="0" y="355104"/>
                </a:lnTo>
                <a:lnTo>
                  <a:pt x="55485" y="615248"/>
                </a:lnTo>
                <a:lnTo>
                  <a:pt x="177552" y="871453"/>
                </a:lnTo>
                <a:lnTo>
                  <a:pt x="299619" y="1066866"/>
                </a:lnTo>
                <a:lnTo>
                  <a:pt x="355104" y="1144638"/>
                </a:lnTo>
                <a:lnTo>
                  <a:pt x="560398" y="870397"/>
                </a:lnTo>
                <a:lnTo>
                  <a:pt x="665820" y="696741"/>
                </a:lnTo>
                <a:lnTo>
                  <a:pt x="699949" y="567486"/>
                </a:lnTo>
                <a:lnTo>
                  <a:pt x="355104" y="567486"/>
                </a:lnTo>
                <a:lnTo>
                  <a:pt x="306388" y="561864"/>
                </a:lnTo>
                <a:lnTo>
                  <a:pt x="261655" y="545851"/>
                </a:lnTo>
                <a:lnTo>
                  <a:pt x="222187" y="520732"/>
                </a:lnTo>
                <a:lnTo>
                  <a:pt x="189262" y="487788"/>
                </a:lnTo>
                <a:lnTo>
                  <a:pt x="164160" y="448303"/>
                </a:lnTo>
                <a:lnTo>
                  <a:pt x="148161" y="403558"/>
                </a:lnTo>
                <a:lnTo>
                  <a:pt x="142543" y="354838"/>
                </a:lnTo>
                <a:lnTo>
                  <a:pt x="148161" y="306117"/>
                </a:lnTo>
                <a:lnTo>
                  <a:pt x="164160" y="261372"/>
                </a:lnTo>
                <a:lnTo>
                  <a:pt x="189262" y="221887"/>
                </a:lnTo>
                <a:lnTo>
                  <a:pt x="222187" y="188943"/>
                </a:lnTo>
                <a:lnTo>
                  <a:pt x="261655" y="163824"/>
                </a:lnTo>
                <a:lnTo>
                  <a:pt x="306388" y="147811"/>
                </a:lnTo>
                <a:lnTo>
                  <a:pt x="355104" y="142189"/>
                </a:lnTo>
                <a:lnTo>
                  <a:pt x="638996" y="142189"/>
                </a:lnTo>
                <a:lnTo>
                  <a:pt x="636187" y="138032"/>
                </a:lnTo>
                <a:lnTo>
                  <a:pt x="606163" y="103938"/>
                </a:lnTo>
                <a:lnTo>
                  <a:pt x="572055" y="73934"/>
                </a:lnTo>
                <a:lnTo>
                  <a:pt x="534287" y="48441"/>
                </a:lnTo>
                <a:lnTo>
                  <a:pt x="493284" y="27879"/>
                </a:lnTo>
                <a:lnTo>
                  <a:pt x="449470" y="12671"/>
                </a:lnTo>
                <a:lnTo>
                  <a:pt x="403269" y="3238"/>
                </a:lnTo>
                <a:lnTo>
                  <a:pt x="355104" y="0"/>
                </a:lnTo>
                <a:close/>
              </a:path>
              <a:path w="710565" h="1144905">
                <a:moveTo>
                  <a:pt x="638996" y="142189"/>
                </a:moveTo>
                <a:lnTo>
                  <a:pt x="355104" y="142189"/>
                </a:lnTo>
                <a:lnTo>
                  <a:pt x="403825" y="147811"/>
                </a:lnTo>
                <a:lnTo>
                  <a:pt x="448570" y="163824"/>
                </a:lnTo>
                <a:lnTo>
                  <a:pt x="488056" y="188943"/>
                </a:lnTo>
                <a:lnTo>
                  <a:pt x="521001" y="221887"/>
                </a:lnTo>
                <a:lnTo>
                  <a:pt x="546120" y="261372"/>
                </a:lnTo>
                <a:lnTo>
                  <a:pt x="562133" y="306117"/>
                </a:lnTo>
                <a:lnTo>
                  <a:pt x="567756" y="354838"/>
                </a:lnTo>
                <a:lnTo>
                  <a:pt x="562133" y="403558"/>
                </a:lnTo>
                <a:lnTo>
                  <a:pt x="546120" y="448303"/>
                </a:lnTo>
                <a:lnTo>
                  <a:pt x="521001" y="487788"/>
                </a:lnTo>
                <a:lnTo>
                  <a:pt x="488056" y="520732"/>
                </a:lnTo>
                <a:lnTo>
                  <a:pt x="448570" y="545851"/>
                </a:lnTo>
                <a:lnTo>
                  <a:pt x="403825" y="561864"/>
                </a:lnTo>
                <a:lnTo>
                  <a:pt x="355104" y="567486"/>
                </a:lnTo>
                <a:lnTo>
                  <a:pt x="699949" y="567486"/>
                </a:lnTo>
                <a:lnTo>
                  <a:pt x="704659" y="549649"/>
                </a:lnTo>
                <a:lnTo>
                  <a:pt x="710208" y="355104"/>
                </a:lnTo>
                <a:lnTo>
                  <a:pt x="706964" y="306880"/>
                </a:lnTo>
                <a:lnTo>
                  <a:pt x="697516" y="260639"/>
                </a:lnTo>
                <a:lnTo>
                  <a:pt x="682288" y="216803"/>
                </a:lnTo>
                <a:lnTo>
                  <a:pt x="661703" y="175794"/>
                </a:lnTo>
                <a:lnTo>
                  <a:pt x="638996" y="142189"/>
                </a:lnTo>
                <a:close/>
              </a:path>
              <a:path w="710565" h="1144905">
                <a:moveTo>
                  <a:pt x="355104" y="252717"/>
                </a:moveTo>
                <a:lnTo>
                  <a:pt x="315323" y="260748"/>
                </a:lnTo>
                <a:lnTo>
                  <a:pt x="282768" y="282665"/>
                </a:lnTo>
                <a:lnTo>
                  <a:pt x="260784" y="315205"/>
                </a:lnTo>
                <a:lnTo>
                  <a:pt x="252713" y="355104"/>
                </a:lnTo>
                <a:lnTo>
                  <a:pt x="260744" y="395017"/>
                </a:lnTo>
                <a:lnTo>
                  <a:pt x="282661" y="427588"/>
                </a:lnTo>
                <a:lnTo>
                  <a:pt x="315202" y="449536"/>
                </a:lnTo>
                <a:lnTo>
                  <a:pt x="355104" y="457581"/>
                </a:lnTo>
                <a:lnTo>
                  <a:pt x="395020" y="449536"/>
                </a:lnTo>
                <a:lnTo>
                  <a:pt x="427591" y="427588"/>
                </a:lnTo>
                <a:lnTo>
                  <a:pt x="449539" y="395017"/>
                </a:lnTo>
                <a:lnTo>
                  <a:pt x="457584" y="355104"/>
                </a:lnTo>
                <a:lnTo>
                  <a:pt x="449499" y="315205"/>
                </a:lnTo>
                <a:lnTo>
                  <a:pt x="427484" y="282665"/>
                </a:lnTo>
                <a:lnTo>
                  <a:pt x="394899" y="260748"/>
                </a:lnTo>
                <a:lnTo>
                  <a:pt x="355104" y="252717"/>
                </a:lnTo>
                <a:close/>
              </a:path>
            </a:pathLst>
          </a:custGeom>
          <a:solidFill>
            <a:srgbClr val="EE220C"/>
          </a:solidFill>
        </p:spPr>
        <p:txBody>
          <a:bodyPr wrap="square" lIns="0" tIns="0" rIns="0" bIns="0" rtlCol="0"/>
          <a:lstStyle/>
          <a:p>
            <a:endParaRPr/>
          </a:p>
        </p:txBody>
      </p:sp>
      <p:sp>
        <p:nvSpPr>
          <p:cNvPr id="13" name="object 13"/>
          <p:cNvSpPr/>
          <p:nvPr/>
        </p:nvSpPr>
        <p:spPr>
          <a:xfrm>
            <a:off x="2740190" y="7509810"/>
            <a:ext cx="1519555" cy="1330960"/>
          </a:xfrm>
          <a:custGeom>
            <a:avLst/>
            <a:gdLst/>
            <a:ahLst/>
            <a:cxnLst/>
            <a:rect l="l" t="t" r="r" b="b"/>
            <a:pathLst>
              <a:path w="1519554" h="1330959">
                <a:moveTo>
                  <a:pt x="744982" y="0"/>
                </a:moveTo>
                <a:lnTo>
                  <a:pt x="0" y="1290345"/>
                </a:lnTo>
                <a:lnTo>
                  <a:pt x="69748" y="1330615"/>
                </a:lnTo>
                <a:lnTo>
                  <a:pt x="432307" y="702652"/>
                </a:lnTo>
                <a:lnTo>
                  <a:pt x="504103" y="702652"/>
                </a:lnTo>
                <a:lnTo>
                  <a:pt x="450253" y="671563"/>
                </a:lnTo>
                <a:lnTo>
                  <a:pt x="530796" y="532066"/>
                </a:lnTo>
                <a:lnTo>
                  <a:pt x="716795" y="532066"/>
                </a:lnTo>
                <a:lnTo>
                  <a:pt x="750836" y="473100"/>
                </a:lnTo>
                <a:lnTo>
                  <a:pt x="611339" y="392557"/>
                </a:lnTo>
                <a:lnTo>
                  <a:pt x="691934" y="252958"/>
                </a:lnTo>
                <a:lnTo>
                  <a:pt x="877943" y="252958"/>
                </a:lnTo>
                <a:lnTo>
                  <a:pt x="911986" y="193992"/>
                </a:lnTo>
                <a:lnTo>
                  <a:pt x="983551" y="193992"/>
                </a:lnTo>
                <a:lnTo>
                  <a:pt x="790371" y="82461"/>
                </a:lnTo>
                <a:lnTo>
                  <a:pt x="814730" y="40271"/>
                </a:lnTo>
                <a:lnTo>
                  <a:pt x="744982" y="0"/>
                </a:lnTo>
                <a:close/>
              </a:path>
              <a:path w="1519554" h="1330959">
                <a:moveTo>
                  <a:pt x="504103" y="702652"/>
                </a:moveTo>
                <a:lnTo>
                  <a:pt x="432307" y="702652"/>
                </a:lnTo>
                <a:lnTo>
                  <a:pt x="1161008" y="1123365"/>
                </a:lnTo>
                <a:lnTo>
                  <a:pt x="1189281" y="1074394"/>
                </a:lnTo>
                <a:lnTo>
                  <a:pt x="1147965" y="1074394"/>
                </a:lnTo>
                <a:lnTo>
                  <a:pt x="1008367" y="993787"/>
                </a:lnTo>
                <a:lnTo>
                  <a:pt x="1054871" y="913244"/>
                </a:lnTo>
                <a:lnTo>
                  <a:pt x="868870" y="913244"/>
                </a:lnTo>
                <a:lnTo>
                  <a:pt x="729360" y="832700"/>
                </a:lnTo>
                <a:lnTo>
                  <a:pt x="775894" y="752106"/>
                </a:lnTo>
                <a:lnTo>
                  <a:pt x="589762" y="752106"/>
                </a:lnTo>
                <a:lnTo>
                  <a:pt x="504103" y="702652"/>
                </a:lnTo>
                <a:close/>
              </a:path>
              <a:path w="1519554" h="1330959">
                <a:moveTo>
                  <a:pt x="1169454" y="714781"/>
                </a:moveTo>
                <a:lnTo>
                  <a:pt x="1088910" y="854290"/>
                </a:lnTo>
                <a:lnTo>
                  <a:pt x="1228509" y="934885"/>
                </a:lnTo>
                <a:lnTo>
                  <a:pt x="1147965" y="1074394"/>
                </a:lnTo>
                <a:lnTo>
                  <a:pt x="1189281" y="1074394"/>
                </a:lnTo>
                <a:lnTo>
                  <a:pt x="1350364" y="795388"/>
                </a:lnTo>
                <a:lnTo>
                  <a:pt x="1309052" y="795388"/>
                </a:lnTo>
                <a:lnTo>
                  <a:pt x="1169454" y="714781"/>
                </a:lnTo>
                <a:close/>
              </a:path>
              <a:path w="1519554" h="1330959">
                <a:moveTo>
                  <a:pt x="949401" y="773747"/>
                </a:moveTo>
                <a:lnTo>
                  <a:pt x="868870" y="913244"/>
                </a:lnTo>
                <a:lnTo>
                  <a:pt x="1054871" y="913244"/>
                </a:lnTo>
                <a:lnTo>
                  <a:pt x="1088910" y="854290"/>
                </a:lnTo>
                <a:lnTo>
                  <a:pt x="949401" y="773747"/>
                </a:lnTo>
                <a:close/>
              </a:path>
              <a:path w="1519554" h="1330959">
                <a:moveTo>
                  <a:pt x="1262651" y="355130"/>
                </a:moveTo>
                <a:lnTo>
                  <a:pt x="1191094" y="355130"/>
                </a:lnTo>
                <a:lnTo>
                  <a:pt x="1330591" y="435673"/>
                </a:lnTo>
                <a:lnTo>
                  <a:pt x="1250048" y="575183"/>
                </a:lnTo>
                <a:lnTo>
                  <a:pt x="1389659" y="655777"/>
                </a:lnTo>
                <a:lnTo>
                  <a:pt x="1309052" y="795388"/>
                </a:lnTo>
                <a:lnTo>
                  <a:pt x="1350364" y="795388"/>
                </a:lnTo>
                <a:lnTo>
                  <a:pt x="1519072" y="503174"/>
                </a:lnTo>
                <a:lnTo>
                  <a:pt x="1262651" y="355130"/>
                </a:lnTo>
                <a:close/>
              </a:path>
              <a:path w="1519554" h="1330959">
                <a:moveTo>
                  <a:pt x="890447" y="553694"/>
                </a:moveTo>
                <a:lnTo>
                  <a:pt x="809904" y="693204"/>
                </a:lnTo>
                <a:lnTo>
                  <a:pt x="949401" y="773747"/>
                </a:lnTo>
                <a:lnTo>
                  <a:pt x="1029944" y="634238"/>
                </a:lnTo>
                <a:lnTo>
                  <a:pt x="890447" y="553694"/>
                </a:lnTo>
                <a:close/>
              </a:path>
              <a:path w="1519554" h="1330959">
                <a:moveTo>
                  <a:pt x="670306" y="612597"/>
                </a:moveTo>
                <a:lnTo>
                  <a:pt x="589762" y="752106"/>
                </a:lnTo>
                <a:lnTo>
                  <a:pt x="775894" y="752106"/>
                </a:lnTo>
                <a:lnTo>
                  <a:pt x="809904" y="693204"/>
                </a:lnTo>
                <a:lnTo>
                  <a:pt x="670306" y="612597"/>
                </a:lnTo>
                <a:close/>
              </a:path>
              <a:path w="1519554" h="1330959">
                <a:moveTo>
                  <a:pt x="1110551" y="494639"/>
                </a:moveTo>
                <a:lnTo>
                  <a:pt x="1029944" y="634238"/>
                </a:lnTo>
                <a:lnTo>
                  <a:pt x="1169454" y="714781"/>
                </a:lnTo>
                <a:lnTo>
                  <a:pt x="1250048" y="575183"/>
                </a:lnTo>
                <a:lnTo>
                  <a:pt x="1110551" y="494639"/>
                </a:lnTo>
                <a:close/>
              </a:path>
              <a:path w="1519554" h="1330959">
                <a:moveTo>
                  <a:pt x="716795" y="532066"/>
                </a:moveTo>
                <a:lnTo>
                  <a:pt x="530796" y="532066"/>
                </a:lnTo>
                <a:lnTo>
                  <a:pt x="670306" y="612597"/>
                </a:lnTo>
                <a:lnTo>
                  <a:pt x="716795" y="532066"/>
                </a:lnTo>
                <a:close/>
              </a:path>
              <a:path w="1519554" h="1330959">
                <a:moveTo>
                  <a:pt x="831443" y="333502"/>
                </a:moveTo>
                <a:lnTo>
                  <a:pt x="750836" y="473100"/>
                </a:lnTo>
                <a:lnTo>
                  <a:pt x="890447" y="553694"/>
                </a:lnTo>
                <a:lnTo>
                  <a:pt x="971041" y="414096"/>
                </a:lnTo>
                <a:lnTo>
                  <a:pt x="831443" y="333502"/>
                </a:lnTo>
                <a:close/>
              </a:path>
              <a:path w="1519554" h="1330959">
                <a:moveTo>
                  <a:pt x="983551" y="193992"/>
                </a:moveTo>
                <a:lnTo>
                  <a:pt x="911986" y="193992"/>
                </a:lnTo>
                <a:lnTo>
                  <a:pt x="1051585" y="274599"/>
                </a:lnTo>
                <a:lnTo>
                  <a:pt x="971042" y="414096"/>
                </a:lnTo>
                <a:lnTo>
                  <a:pt x="1110551" y="494639"/>
                </a:lnTo>
                <a:lnTo>
                  <a:pt x="1191094" y="355130"/>
                </a:lnTo>
                <a:lnTo>
                  <a:pt x="1262651" y="355130"/>
                </a:lnTo>
                <a:lnTo>
                  <a:pt x="983551" y="193992"/>
                </a:lnTo>
                <a:close/>
              </a:path>
              <a:path w="1519554" h="1330959">
                <a:moveTo>
                  <a:pt x="877943" y="252958"/>
                </a:moveTo>
                <a:lnTo>
                  <a:pt x="691934" y="252958"/>
                </a:lnTo>
                <a:lnTo>
                  <a:pt x="831443" y="333502"/>
                </a:lnTo>
                <a:lnTo>
                  <a:pt x="877943" y="252958"/>
                </a:lnTo>
                <a:close/>
              </a:path>
            </a:pathLst>
          </a:custGeom>
          <a:solidFill>
            <a:srgbClr val="000000"/>
          </a:solidFill>
        </p:spPr>
        <p:txBody>
          <a:bodyPr wrap="square" lIns="0" tIns="0" rIns="0" bIns="0" rtlCol="0"/>
          <a:lstStyle/>
          <a:p>
            <a:endParaRPr/>
          </a:p>
        </p:txBody>
      </p:sp>
      <p:grpSp>
        <p:nvGrpSpPr>
          <p:cNvPr id="14" name="object 14"/>
          <p:cNvGrpSpPr/>
          <p:nvPr/>
        </p:nvGrpSpPr>
        <p:grpSpPr>
          <a:xfrm>
            <a:off x="2915472" y="2648872"/>
            <a:ext cx="2247900" cy="1395730"/>
            <a:chOff x="2964138" y="2394140"/>
            <a:chExt cx="2247900" cy="1395730"/>
          </a:xfrm>
        </p:grpSpPr>
        <p:sp>
          <p:nvSpPr>
            <p:cNvPr id="15" name="object 15"/>
            <p:cNvSpPr/>
            <p:nvPr/>
          </p:nvSpPr>
          <p:spPr>
            <a:xfrm>
              <a:off x="2964138" y="2394140"/>
              <a:ext cx="2247319" cy="13953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11360" y="2811441"/>
              <a:ext cx="1564005" cy="679450"/>
            </a:xfrm>
            <a:custGeom>
              <a:avLst/>
              <a:gdLst/>
              <a:ahLst/>
              <a:cxnLst/>
              <a:rect l="l" t="t" r="r" b="b"/>
              <a:pathLst>
                <a:path w="1564004" h="679450">
                  <a:moveTo>
                    <a:pt x="0" y="678848"/>
                  </a:moveTo>
                  <a:lnTo>
                    <a:pt x="1505533" y="25286"/>
                  </a:lnTo>
                  <a:lnTo>
                    <a:pt x="1563782" y="0"/>
                  </a:lnTo>
                </a:path>
              </a:pathLst>
            </a:custGeom>
            <a:ln w="127000">
              <a:solidFill>
                <a:srgbClr val="2E2EB9"/>
              </a:solidFill>
            </a:ln>
          </p:spPr>
          <p:txBody>
            <a:bodyPr wrap="square" lIns="0" tIns="0" rIns="0" bIns="0" rtlCol="0"/>
            <a:lstStyle/>
            <a:p>
              <a:endParaRPr/>
            </a:p>
          </p:txBody>
        </p:sp>
        <p:sp>
          <p:nvSpPr>
            <p:cNvPr id="17" name="object 17"/>
            <p:cNvSpPr/>
            <p:nvPr/>
          </p:nvSpPr>
          <p:spPr>
            <a:xfrm>
              <a:off x="4519790" y="2613063"/>
              <a:ext cx="544830" cy="447675"/>
            </a:xfrm>
            <a:custGeom>
              <a:avLst/>
              <a:gdLst/>
              <a:ahLst/>
              <a:cxnLst/>
              <a:rect l="l" t="t" r="r" b="b"/>
              <a:pathLst>
                <a:path w="544829" h="447675">
                  <a:moveTo>
                    <a:pt x="0" y="0"/>
                  </a:moveTo>
                  <a:lnTo>
                    <a:pt x="194195" y="447344"/>
                  </a:lnTo>
                  <a:lnTo>
                    <a:pt x="544449" y="29476"/>
                  </a:lnTo>
                  <a:lnTo>
                    <a:pt x="0" y="0"/>
                  </a:lnTo>
                  <a:close/>
                </a:path>
              </a:pathLst>
            </a:custGeom>
            <a:solidFill>
              <a:srgbClr val="2E2EB9"/>
            </a:solidFill>
          </p:spPr>
          <p:txBody>
            <a:bodyPr wrap="square" lIns="0" tIns="0" rIns="0" bIns="0" rtlCol="0"/>
            <a:lstStyle/>
            <a:p>
              <a:endParaRPr/>
            </a:p>
          </p:txBody>
        </p:sp>
      </p:grpSp>
      <p:grpSp>
        <p:nvGrpSpPr>
          <p:cNvPr id="18" name="object 18"/>
          <p:cNvGrpSpPr/>
          <p:nvPr/>
        </p:nvGrpSpPr>
        <p:grpSpPr>
          <a:xfrm>
            <a:off x="7569200" y="2597926"/>
            <a:ext cx="4105910" cy="3310254"/>
            <a:chOff x="7617866" y="2343194"/>
            <a:chExt cx="4105910" cy="3310254"/>
          </a:xfrm>
        </p:grpSpPr>
        <p:sp>
          <p:nvSpPr>
            <p:cNvPr id="19" name="object 19"/>
            <p:cNvSpPr/>
            <p:nvPr/>
          </p:nvSpPr>
          <p:spPr>
            <a:xfrm>
              <a:off x="7617866" y="2343194"/>
              <a:ext cx="2664628" cy="160887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768272" y="2590545"/>
              <a:ext cx="1977389" cy="889635"/>
            </a:xfrm>
            <a:custGeom>
              <a:avLst/>
              <a:gdLst/>
              <a:ahLst/>
              <a:cxnLst/>
              <a:rect l="l" t="t" r="r" b="b"/>
              <a:pathLst>
                <a:path w="1977390" h="889635">
                  <a:moveTo>
                    <a:pt x="0" y="0"/>
                  </a:moveTo>
                  <a:lnTo>
                    <a:pt x="1919049" y="863294"/>
                  </a:lnTo>
                  <a:lnTo>
                    <a:pt x="1976960" y="889346"/>
                  </a:lnTo>
                </a:path>
              </a:pathLst>
            </a:custGeom>
            <a:ln w="127000">
              <a:solidFill>
                <a:srgbClr val="2E2EB9"/>
              </a:solidFill>
            </a:ln>
          </p:spPr>
          <p:txBody>
            <a:bodyPr wrap="square" lIns="0" tIns="0" rIns="0" bIns="0" rtlCol="0"/>
            <a:lstStyle/>
            <a:p>
              <a:endParaRPr/>
            </a:p>
          </p:txBody>
        </p:sp>
        <p:sp>
          <p:nvSpPr>
            <p:cNvPr id="21" name="object 21"/>
            <p:cNvSpPr/>
            <p:nvPr/>
          </p:nvSpPr>
          <p:spPr>
            <a:xfrm>
              <a:off x="9587293" y="3231476"/>
              <a:ext cx="544830" cy="445134"/>
            </a:xfrm>
            <a:custGeom>
              <a:avLst/>
              <a:gdLst/>
              <a:ahLst/>
              <a:cxnLst/>
              <a:rect l="l" t="t" r="r" b="b"/>
              <a:pathLst>
                <a:path w="544829" h="445135">
                  <a:moveTo>
                    <a:pt x="200075" y="0"/>
                  </a:moveTo>
                  <a:lnTo>
                    <a:pt x="0" y="444741"/>
                  </a:lnTo>
                  <a:lnTo>
                    <a:pt x="544779" y="422440"/>
                  </a:lnTo>
                  <a:lnTo>
                    <a:pt x="200075" y="0"/>
                  </a:lnTo>
                  <a:close/>
                </a:path>
              </a:pathLst>
            </a:custGeom>
            <a:solidFill>
              <a:srgbClr val="2E2EB9"/>
            </a:solidFill>
          </p:spPr>
          <p:txBody>
            <a:bodyPr wrap="square" lIns="0" tIns="0" rIns="0" bIns="0" rtlCol="0"/>
            <a:lstStyle/>
            <a:p>
              <a:endParaRPr/>
            </a:p>
          </p:txBody>
        </p:sp>
        <p:sp>
          <p:nvSpPr>
            <p:cNvPr id="22" name="object 22"/>
            <p:cNvSpPr/>
            <p:nvPr/>
          </p:nvSpPr>
          <p:spPr>
            <a:xfrm>
              <a:off x="8249830" y="4296613"/>
              <a:ext cx="3473808" cy="135661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765457" y="4554207"/>
              <a:ext cx="2854960" cy="690880"/>
            </a:xfrm>
            <a:custGeom>
              <a:avLst/>
              <a:gdLst/>
              <a:ahLst/>
              <a:cxnLst/>
              <a:rect l="l" t="t" r="r" b="b"/>
              <a:pathLst>
                <a:path w="2854959" h="690879">
                  <a:moveTo>
                    <a:pt x="2854838" y="0"/>
                  </a:moveTo>
                  <a:lnTo>
                    <a:pt x="61718" y="675924"/>
                  </a:lnTo>
                  <a:lnTo>
                    <a:pt x="0" y="690860"/>
                  </a:lnTo>
                </a:path>
              </a:pathLst>
            </a:custGeom>
            <a:ln w="126999">
              <a:solidFill>
                <a:srgbClr val="2E2EB9"/>
              </a:solidFill>
            </a:ln>
          </p:spPr>
          <p:txBody>
            <a:bodyPr wrap="square" lIns="0" tIns="0" rIns="0" bIns="0" rtlCol="0"/>
            <a:lstStyle/>
            <a:p>
              <a:endParaRPr/>
            </a:p>
          </p:txBody>
        </p:sp>
        <p:sp>
          <p:nvSpPr>
            <p:cNvPr id="24" name="object 24"/>
            <p:cNvSpPr/>
            <p:nvPr/>
          </p:nvSpPr>
          <p:spPr>
            <a:xfrm>
              <a:off x="8353170" y="4993131"/>
              <a:ext cx="531495" cy="474345"/>
            </a:xfrm>
            <a:custGeom>
              <a:avLst/>
              <a:gdLst/>
              <a:ahLst/>
              <a:cxnLst/>
              <a:rect l="l" t="t" r="r" b="b"/>
              <a:pathLst>
                <a:path w="531495" h="474345">
                  <a:moveTo>
                    <a:pt x="416648" y="0"/>
                  </a:moveTo>
                  <a:lnTo>
                    <a:pt x="0" y="351701"/>
                  </a:lnTo>
                  <a:lnTo>
                    <a:pt x="531355" y="474002"/>
                  </a:lnTo>
                  <a:lnTo>
                    <a:pt x="416648" y="0"/>
                  </a:lnTo>
                  <a:close/>
                </a:path>
              </a:pathLst>
            </a:custGeom>
            <a:solidFill>
              <a:srgbClr val="2E2EB9"/>
            </a:solidFill>
          </p:spPr>
          <p:txBody>
            <a:bodyPr wrap="square" lIns="0" tIns="0" rIns="0" bIns="0" rtlCol="0"/>
            <a:lstStyle/>
            <a:p>
              <a:endParaRPr/>
            </a:p>
          </p:txBody>
        </p:sp>
      </p:grpSp>
      <p:grpSp>
        <p:nvGrpSpPr>
          <p:cNvPr id="25" name="object 25"/>
          <p:cNvGrpSpPr/>
          <p:nvPr/>
        </p:nvGrpSpPr>
        <p:grpSpPr>
          <a:xfrm>
            <a:off x="2745016" y="4923836"/>
            <a:ext cx="3143250" cy="1101725"/>
            <a:chOff x="2793682" y="4669104"/>
            <a:chExt cx="3143250" cy="1101725"/>
          </a:xfrm>
        </p:grpSpPr>
        <p:sp>
          <p:nvSpPr>
            <p:cNvPr id="26" name="object 26"/>
            <p:cNvSpPr/>
            <p:nvPr/>
          </p:nvSpPr>
          <p:spPr>
            <a:xfrm>
              <a:off x="2793682" y="4669104"/>
              <a:ext cx="3142931" cy="110125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298503" y="4927930"/>
              <a:ext cx="2550795" cy="457834"/>
            </a:xfrm>
            <a:custGeom>
              <a:avLst/>
              <a:gdLst/>
              <a:ahLst/>
              <a:cxnLst/>
              <a:rect l="l" t="t" r="r" b="b"/>
              <a:pathLst>
                <a:path w="2550795" h="457835">
                  <a:moveTo>
                    <a:pt x="2550799" y="0"/>
                  </a:moveTo>
                  <a:lnTo>
                    <a:pt x="62501" y="446620"/>
                  </a:lnTo>
                  <a:lnTo>
                    <a:pt x="0" y="457838"/>
                  </a:lnTo>
                </a:path>
              </a:pathLst>
            </a:custGeom>
            <a:ln w="126999">
              <a:solidFill>
                <a:srgbClr val="2E2EB9"/>
              </a:solidFill>
            </a:ln>
          </p:spPr>
          <p:txBody>
            <a:bodyPr wrap="square" lIns="0" tIns="0" rIns="0" bIns="0" rtlCol="0"/>
            <a:lstStyle/>
            <a:p>
              <a:endParaRPr/>
            </a:p>
          </p:txBody>
        </p:sp>
        <p:sp>
          <p:nvSpPr>
            <p:cNvPr id="28" name="object 28"/>
            <p:cNvSpPr/>
            <p:nvPr/>
          </p:nvSpPr>
          <p:spPr>
            <a:xfrm>
              <a:off x="2880995" y="5134546"/>
              <a:ext cx="523240" cy="480059"/>
            </a:xfrm>
            <a:custGeom>
              <a:avLst/>
              <a:gdLst/>
              <a:ahLst/>
              <a:cxnLst/>
              <a:rect l="l" t="t" r="r" b="b"/>
              <a:pathLst>
                <a:path w="523239" h="480060">
                  <a:moveTo>
                    <a:pt x="436930" y="0"/>
                  </a:moveTo>
                  <a:lnTo>
                    <a:pt x="0" y="326161"/>
                  </a:lnTo>
                  <a:lnTo>
                    <a:pt x="523087" y="480009"/>
                  </a:lnTo>
                  <a:lnTo>
                    <a:pt x="436930" y="0"/>
                  </a:lnTo>
                  <a:close/>
                </a:path>
              </a:pathLst>
            </a:custGeom>
            <a:solidFill>
              <a:srgbClr val="2E2EB9"/>
            </a:solidFill>
          </p:spPr>
          <p:txBody>
            <a:bodyPr wrap="square" lIns="0" tIns="0" rIns="0" bIns="0" rtlCol="0"/>
            <a:lstStyle/>
            <a:p>
              <a:endParaRPr/>
            </a:p>
          </p:txBody>
        </p:sp>
      </p:grpSp>
      <p:grpSp>
        <p:nvGrpSpPr>
          <p:cNvPr id="29" name="object 29"/>
          <p:cNvGrpSpPr/>
          <p:nvPr/>
        </p:nvGrpSpPr>
        <p:grpSpPr>
          <a:xfrm>
            <a:off x="1410995" y="7352076"/>
            <a:ext cx="563880" cy="1360805"/>
            <a:chOff x="1459661" y="7097344"/>
            <a:chExt cx="563880" cy="1360805"/>
          </a:xfrm>
        </p:grpSpPr>
        <p:sp>
          <p:nvSpPr>
            <p:cNvPr id="30" name="object 30"/>
            <p:cNvSpPr/>
            <p:nvPr/>
          </p:nvSpPr>
          <p:spPr>
            <a:xfrm>
              <a:off x="1459661" y="7097344"/>
              <a:ext cx="563880" cy="1360766"/>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741601" y="7110044"/>
              <a:ext cx="0" cy="860425"/>
            </a:xfrm>
            <a:custGeom>
              <a:avLst/>
              <a:gdLst/>
              <a:ahLst/>
              <a:cxnLst/>
              <a:rect l="l" t="t" r="r" b="b"/>
              <a:pathLst>
                <a:path h="860425">
                  <a:moveTo>
                    <a:pt x="-63500" y="430193"/>
                  </a:moveTo>
                  <a:lnTo>
                    <a:pt x="63500" y="430193"/>
                  </a:lnTo>
                </a:path>
              </a:pathLst>
            </a:custGeom>
            <a:ln w="860386">
              <a:solidFill>
                <a:srgbClr val="2E2EB9"/>
              </a:solidFill>
            </a:ln>
          </p:spPr>
          <p:txBody>
            <a:bodyPr wrap="square" lIns="0" tIns="0" rIns="0" bIns="0" rtlCol="0"/>
            <a:lstStyle/>
            <a:p>
              <a:endParaRPr/>
            </a:p>
          </p:txBody>
        </p:sp>
        <p:sp>
          <p:nvSpPr>
            <p:cNvPr id="32" name="object 32"/>
            <p:cNvSpPr/>
            <p:nvPr/>
          </p:nvSpPr>
          <p:spPr>
            <a:xfrm>
              <a:off x="1497761" y="7906931"/>
              <a:ext cx="487680" cy="487680"/>
            </a:xfrm>
            <a:custGeom>
              <a:avLst/>
              <a:gdLst/>
              <a:ahLst/>
              <a:cxnLst/>
              <a:rect l="l" t="t" r="r" b="b"/>
              <a:pathLst>
                <a:path w="487680" h="487679">
                  <a:moveTo>
                    <a:pt x="487680" y="0"/>
                  </a:moveTo>
                  <a:lnTo>
                    <a:pt x="0" y="0"/>
                  </a:lnTo>
                  <a:lnTo>
                    <a:pt x="243839" y="487680"/>
                  </a:lnTo>
                  <a:lnTo>
                    <a:pt x="487680" y="0"/>
                  </a:lnTo>
                  <a:close/>
                </a:path>
              </a:pathLst>
            </a:custGeom>
            <a:solidFill>
              <a:srgbClr val="2E2EB9"/>
            </a:solidFill>
          </p:spPr>
          <p:txBody>
            <a:bodyPr wrap="square" lIns="0" tIns="0" rIns="0" bIns="0" rtlCol="0"/>
            <a:lstStyle/>
            <a:p>
              <a:endParaRPr/>
            </a:p>
          </p:txBody>
        </p:sp>
      </p:grpSp>
      <p:sp>
        <p:nvSpPr>
          <p:cNvPr id="33" name="object 33"/>
          <p:cNvSpPr txBox="1"/>
          <p:nvPr/>
        </p:nvSpPr>
        <p:spPr>
          <a:xfrm>
            <a:off x="5487594" y="7822229"/>
            <a:ext cx="6817359" cy="878205"/>
          </a:xfrm>
          <a:prstGeom prst="rect">
            <a:avLst/>
          </a:prstGeom>
        </p:spPr>
        <p:txBody>
          <a:bodyPr vert="horz" wrap="square" lIns="0" tIns="12700" rIns="0" bIns="0" rtlCol="0">
            <a:spAutoFit/>
          </a:bodyPr>
          <a:lstStyle/>
          <a:p>
            <a:pPr marL="83185">
              <a:lnSpc>
                <a:spcPct val="100000"/>
              </a:lnSpc>
              <a:spcBef>
                <a:spcPts val="100"/>
              </a:spcBef>
            </a:pPr>
            <a:r>
              <a:rPr sz="2500" b="1" spc="-50" dirty="0">
                <a:latin typeface="Arial"/>
                <a:cs typeface="Arial"/>
              </a:rPr>
              <a:t>(*) </a:t>
            </a:r>
            <a:r>
              <a:rPr sz="1800" spc="-30" dirty="0">
                <a:latin typeface="Arial"/>
                <a:cs typeface="Arial"/>
              </a:rPr>
              <a:t>These </a:t>
            </a:r>
            <a:r>
              <a:rPr sz="1800" spc="15" dirty="0">
                <a:latin typeface="Arial"/>
                <a:cs typeface="Arial"/>
              </a:rPr>
              <a:t>steps </a:t>
            </a:r>
            <a:r>
              <a:rPr sz="1800" spc="-35" dirty="0">
                <a:latin typeface="Arial"/>
                <a:cs typeface="Arial"/>
              </a:rPr>
              <a:t>are </a:t>
            </a:r>
            <a:r>
              <a:rPr sz="1800" spc="-5" dirty="0">
                <a:latin typeface="Arial"/>
                <a:cs typeface="Arial"/>
              </a:rPr>
              <a:t>more </a:t>
            </a:r>
            <a:r>
              <a:rPr sz="1800" spc="-15" dirty="0">
                <a:latin typeface="Arial"/>
                <a:cs typeface="Arial"/>
              </a:rPr>
              <a:t>easily </a:t>
            </a:r>
            <a:r>
              <a:rPr sz="1800" spc="15" dirty="0">
                <a:latin typeface="Arial"/>
                <a:cs typeface="Arial"/>
              </a:rPr>
              <a:t>performed </a:t>
            </a:r>
            <a:r>
              <a:rPr sz="1800" spc="30" dirty="0">
                <a:latin typeface="Arial"/>
                <a:cs typeface="Arial"/>
              </a:rPr>
              <a:t>with </a:t>
            </a:r>
            <a:r>
              <a:rPr sz="1800" spc="-35" dirty="0">
                <a:latin typeface="Arial"/>
                <a:cs typeface="Arial"/>
              </a:rPr>
              <a:t>a</a:t>
            </a:r>
            <a:r>
              <a:rPr sz="1800" spc="85" dirty="0">
                <a:latin typeface="Arial"/>
                <a:cs typeface="Arial"/>
              </a:rPr>
              <a:t> </a:t>
            </a:r>
            <a:r>
              <a:rPr sz="1800" spc="15" dirty="0">
                <a:latin typeface="Arial"/>
                <a:cs typeface="Arial"/>
              </a:rPr>
              <a:t>proper</a:t>
            </a:r>
            <a:endParaRPr sz="1800">
              <a:latin typeface="Arial"/>
              <a:cs typeface="Arial"/>
            </a:endParaRPr>
          </a:p>
          <a:p>
            <a:pPr marL="12700">
              <a:lnSpc>
                <a:spcPct val="100000"/>
              </a:lnSpc>
              <a:spcBef>
                <a:spcPts val="1550"/>
              </a:spcBef>
            </a:pPr>
            <a:r>
              <a:rPr sz="1800" spc="10" dirty="0">
                <a:latin typeface="Arial"/>
                <a:cs typeface="Arial"/>
              </a:rPr>
              <a:t>metagenomics </a:t>
            </a:r>
            <a:r>
              <a:rPr sz="1800" spc="-5" dirty="0">
                <a:latin typeface="Arial"/>
                <a:cs typeface="Arial"/>
              </a:rPr>
              <a:t>visualization </a:t>
            </a:r>
            <a:r>
              <a:rPr sz="1800" spc="10" dirty="0">
                <a:latin typeface="Arial"/>
                <a:cs typeface="Arial"/>
              </a:rPr>
              <a:t>package. </a:t>
            </a:r>
            <a:r>
              <a:rPr sz="1800" spc="-30" dirty="0">
                <a:latin typeface="Arial"/>
                <a:cs typeface="Arial"/>
              </a:rPr>
              <a:t>(e.g. </a:t>
            </a:r>
            <a:r>
              <a:rPr sz="1800" spc="10" dirty="0">
                <a:latin typeface="Arial"/>
                <a:cs typeface="Arial"/>
              </a:rPr>
              <a:t>phyloseq, </a:t>
            </a:r>
            <a:r>
              <a:rPr sz="1800" spc="20" dirty="0">
                <a:latin typeface="Arial"/>
                <a:cs typeface="Arial"/>
              </a:rPr>
              <a:t>Metacoder</a:t>
            </a:r>
            <a:r>
              <a:rPr sz="1800" spc="100" dirty="0">
                <a:latin typeface="Arial"/>
                <a:cs typeface="Arial"/>
              </a:rPr>
              <a:t> </a:t>
            </a:r>
            <a:r>
              <a:rPr sz="1800" spc="-5" dirty="0">
                <a:latin typeface="Arial"/>
                <a:cs typeface="Arial"/>
              </a:rPr>
              <a:t>in</a:t>
            </a:r>
            <a:endParaRPr sz="1800">
              <a:latin typeface="Arial"/>
              <a:cs typeface="Arial"/>
            </a:endParaRPr>
          </a:p>
        </p:txBody>
      </p:sp>
      <p:sp>
        <p:nvSpPr>
          <p:cNvPr id="34" name="object 34"/>
          <p:cNvSpPr txBox="1"/>
          <p:nvPr/>
        </p:nvSpPr>
        <p:spPr>
          <a:xfrm>
            <a:off x="5487594" y="8816131"/>
            <a:ext cx="146939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Bioconductor)</a:t>
            </a:r>
            <a:endParaRPr sz="1800">
              <a:latin typeface="Arial"/>
              <a:cs typeface="Arial"/>
            </a:endParaRPr>
          </a:p>
        </p:txBody>
      </p:sp>
      <p:sp>
        <p:nvSpPr>
          <p:cNvPr id="35" name="object 35"/>
          <p:cNvSpPr txBox="1"/>
          <p:nvPr/>
        </p:nvSpPr>
        <p:spPr>
          <a:xfrm>
            <a:off x="2937764" y="6209901"/>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36" name="object 36"/>
          <p:cNvSpPr txBox="1"/>
          <p:nvPr/>
        </p:nvSpPr>
        <p:spPr>
          <a:xfrm>
            <a:off x="2937764" y="8910508"/>
            <a:ext cx="584200" cy="695960"/>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Arial"/>
                <a:cs typeface="Arial"/>
              </a:rPr>
              <a:t>(*)</a:t>
            </a:r>
            <a:endParaRPr sz="4400">
              <a:latin typeface="Arial"/>
              <a:cs typeface="Arial"/>
            </a:endParaRPr>
          </a:p>
        </p:txBody>
      </p:sp>
      <p:sp>
        <p:nvSpPr>
          <p:cNvPr id="41" name="Title 1">
            <a:extLst>
              <a:ext uri="{FF2B5EF4-FFF2-40B4-BE49-F238E27FC236}">
                <a16:creationId xmlns:a16="http://schemas.microsoft.com/office/drawing/2014/main" id="{29254BB0-E8E3-E1E5-95B2-D934DF8253A5}"/>
              </a:ext>
            </a:extLst>
          </p:cNvPr>
          <p:cNvSpPr txBox="1">
            <a:spLocks/>
          </p:cNvSpPr>
          <p:nvPr/>
        </p:nvSpPr>
        <p:spPr>
          <a:xfrm>
            <a:off x="400732" y="1275031"/>
            <a:ext cx="12203333" cy="1071645"/>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example workflow and associated challenges</a:t>
            </a:r>
          </a:p>
        </p:txBody>
      </p:sp>
    </p:spTree>
    <p:extLst>
      <p:ext uri="{BB962C8B-B14F-4D97-AF65-F5344CB8AC3E}">
        <p14:creationId xmlns:p14="http://schemas.microsoft.com/office/powerpoint/2010/main" val="320269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0600" y="1886208"/>
            <a:ext cx="5640705" cy="663575"/>
          </a:xfrm>
          <a:prstGeom prst="rect">
            <a:avLst/>
          </a:prstGeom>
          <a:solidFill>
            <a:srgbClr val="FFBAEE"/>
          </a:solidFill>
          <a:ln w="63500">
            <a:solidFill>
              <a:srgbClr val="000000"/>
            </a:solidFill>
          </a:ln>
        </p:spPr>
        <p:txBody>
          <a:bodyPr vert="horz" wrap="square" lIns="0" tIns="74295" rIns="0" bIns="0" rtlCol="0">
            <a:spAutoFit/>
          </a:bodyPr>
          <a:lstStyle/>
          <a:p>
            <a:pPr algn="ctr">
              <a:lnSpc>
                <a:spcPct val="100000"/>
              </a:lnSpc>
              <a:spcBef>
                <a:spcPts val="585"/>
              </a:spcBef>
            </a:pPr>
            <a:r>
              <a:rPr sz="3100" b="0" u="none" spc="-5" dirty="0">
                <a:latin typeface="Times New Roman"/>
                <a:cs typeface="Times New Roman"/>
              </a:rPr>
              <a:t>Sequencing sample</a:t>
            </a:r>
            <a:endParaRPr sz="3100" dirty="0">
              <a:latin typeface="Times New Roman"/>
              <a:cs typeface="Times New Roman"/>
            </a:endParaRPr>
          </a:p>
        </p:txBody>
      </p:sp>
      <p:sp>
        <p:nvSpPr>
          <p:cNvPr id="3" name="object 3"/>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149600" y="6152820"/>
            <a:ext cx="7619365" cy="3429144"/>
          </a:xfrm>
          <a:prstGeom prst="rect">
            <a:avLst/>
          </a:prstGeom>
        </p:spPr>
        <p:txBody>
          <a:bodyPr vert="horz" wrap="square" lIns="0" tIns="12700" rIns="0" bIns="0" rtlCol="0">
            <a:spAutoFit/>
          </a:bodyPr>
          <a:lstStyle/>
          <a:p>
            <a:pPr marL="371475" indent="-333375">
              <a:lnSpc>
                <a:spcPct val="100000"/>
              </a:lnSpc>
              <a:spcBef>
                <a:spcPts val="100"/>
              </a:spcBef>
              <a:buSzPct val="143750"/>
              <a:buChar char="•"/>
              <a:tabLst>
                <a:tab pos="371475" algn="l"/>
                <a:tab pos="3572510" algn="l"/>
              </a:tabLst>
            </a:pPr>
            <a:r>
              <a:rPr sz="2400" dirty="0">
                <a:latin typeface="Arial"/>
                <a:cs typeface="Arial"/>
              </a:rPr>
              <a:t>What am</a:t>
            </a:r>
            <a:r>
              <a:rPr sz="2400" spc="5" dirty="0">
                <a:latin typeface="Arial"/>
                <a:cs typeface="Arial"/>
              </a:rPr>
              <a:t> </a:t>
            </a:r>
            <a:r>
              <a:rPr sz="2400" spc="-50" dirty="0">
                <a:latin typeface="Arial"/>
                <a:cs typeface="Arial"/>
              </a:rPr>
              <a:t>I</a:t>
            </a:r>
            <a:r>
              <a:rPr sz="2400" spc="5" dirty="0">
                <a:latin typeface="Arial"/>
                <a:cs typeface="Arial"/>
              </a:rPr>
              <a:t> </a:t>
            </a:r>
            <a:r>
              <a:rPr sz="2400" spc="15" dirty="0">
                <a:latin typeface="Arial"/>
                <a:cs typeface="Arial"/>
              </a:rPr>
              <a:t>amplifying?	</a:t>
            </a:r>
            <a:r>
              <a:rPr sz="2400" spc="-45" dirty="0">
                <a:latin typeface="Arial"/>
                <a:cs typeface="Arial"/>
              </a:rPr>
              <a:t>(16S,</a:t>
            </a:r>
            <a:r>
              <a:rPr sz="2400" spc="-5" dirty="0">
                <a:latin typeface="Arial"/>
                <a:cs typeface="Arial"/>
              </a:rPr>
              <a:t> </a:t>
            </a:r>
            <a:r>
              <a:rPr sz="2400" spc="-90" dirty="0">
                <a:latin typeface="Arial"/>
                <a:cs typeface="Arial"/>
              </a:rPr>
              <a:t>I</a:t>
            </a:r>
            <a:r>
              <a:rPr lang="en-GB" sz="2400" spc="-90" dirty="0">
                <a:latin typeface="Arial"/>
                <a:cs typeface="Arial"/>
              </a:rPr>
              <a:t>TS</a:t>
            </a:r>
            <a:r>
              <a:rPr lang="en-CH" sz="2400" spc="-90" dirty="0">
                <a:latin typeface="Arial"/>
                <a:cs typeface="Arial"/>
              </a:rPr>
              <a:t>)</a:t>
            </a:r>
            <a:endParaRPr sz="2400" dirty="0">
              <a:latin typeface="Arial"/>
              <a:cs typeface="Arial"/>
            </a:endParaRPr>
          </a:p>
          <a:p>
            <a:pPr marL="371475" indent="-333375">
              <a:lnSpc>
                <a:spcPct val="100000"/>
              </a:lnSpc>
              <a:spcBef>
                <a:spcPts val="585"/>
              </a:spcBef>
              <a:buSzPct val="143750"/>
              <a:buChar char="•"/>
              <a:tabLst>
                <a:tab pos="371475" algn="l"/>
              </a:tabLst>
            </a:pPr>
            <a:r>
              <a:rPr sz="2400" spc="5" dirty="0">
                <a:latin typeface="Arial"/>
                <a:cs typeface="Arial"/>
              </a:rPr>
              <a:t>Which </a:t>
            </a:r>
            <a:r>
              <a:rPr sz="2400" spc="-5" dirty="0">
                <a:latin typeface="Arial"/>
                <a:cs typeface="Arial"/>
              </a:rPr>
              <a:t>regions?</a:t>
            </a:r>
            <a:r>
              <a:rPr sz="2400" spc="-10" dirty="0">
                <a:latin typeface="Arial"/>
                <a:cs typeface="Arial"/>
              </a:rPr>
              <a:t> </a:t>
            </a:r>
            <a:r>
              <a:rPr sz="2400" spc="-114" dirty="0">
                <a:latin typeface="Arial"/>
                <a:cs typeface="Arial"/>
              </a:rPr>
              <a:t>(Vx)</a:t>
            </a:r>
            <a:endParaRPr sz="2400" dirty="0">
              <a:latin typeface="Arial"/>
              <a:cs typeface="Arial"/>
            </a:endParaRPr>
          </a:p>
          <a:p>
            <a:pPr marL="371475" indent="-333375">
              <a:lnSpc>
                <a:spcPct val="100000"/>
              </a:lnSpc>
              <a:spcBef>
                <a:spcPts val="585"/>
              </a:spcBef>
              <a:buSzPct val="143750"/>
              <a:buChar char="•"/>
              <a:tabLst>
                <a:tab pos="371475" algn="l"/>
              </a:tabLst>
            </a:pPr>
            <a:r>
              <a:rPr sz="2400" spc="5" dirty="0">
                <a:latin typeface="Arial"/>
                <a:cs typeface="Arial"/>
              </a:rPr>
              <a:t>Which </a:t>
            </a:r>
            <a:r>
              <a:rPr sz="2400" spc="10" dirty="0">
                <a:latin typeface="Arial"/>
                <a:cs typeface="Arial"/>
              </a:rPr>
              <a:t>primers? </a:t>
            </a:r>
            <a:r>
              <a:rPr sz="2400" spc="-20" dirty="0">
                <a:latin typeface="Arial"/>
                <a:cs typeface="Arial"/>
              </a:rPr>
              <a:t>(literature has </a:t>
            </a:r>
            <a:r>
              <a:rPr sz="2400" spc="25" dirty="0">
                <a:latin typeface="Arial"/>
                <a:cs typeface="Arial"/>
              </a:rPr>
              <a:t>quite </a:t>
            </a:r>
            <a:r>
              <a:rPr sz="2400" spc="-50" dirty="0">
                <a:latin typeface="Arial"/>
                <a:cs typeface="Arial"/>
              </a:rPr>
              <a:t>a</a:t>
            </a:r>
            <a:r>
              <a:rPr sz="2400" spc="-5" dirty="0">
                <a:latin typeface="Arial"/>
                <a:cs typeface="Arial"/>
              </a:rPr>
              <a:t> </a:t>
            </a:r>
            <a:r>
              <a:rPr sz="2400" spc="-25" dirty="0">
                <a:latin typeface="Arial"/>
                <a:cs typeface="Arial"/>
              </a:rPr>
              <a:t>few)</a:t>
            </a:r>
            <a:endParaRPr lang="de-CH" sz="2400" spc="-25" dirty="0">
              <a:latin typeface="Arial"/>
              <a:cs typeface="Arial"/>
            </a:endParaRPr>
          </a:p>
          <a:p>
            <a:pPr marL="38100">
              <a:lnSpc>
                <a:spcPct val="100000"/>
              </a:lnSpc>
              <a:spcBef>
                <a:spcPts val="585"/>
              </a:spcBef>
              <a:buSzPct val="143750"/>
              <a:tabLst>
                <a:tab pos="371475" algn="l"/>
              </a:tabLst>
            </a:pPr>
            <a:r>
              <a:rPr lang="en-CH" sz="2400" spc="-25" dirty="0">
                <a:cs typeface="Arial"/>
              </a:rPr>
              <a:t>*Choice of primers can </a:t>
            </a:r>
            <a:r>
              <a:rPr lang="en-GB" sz="2400" dirty="0"/>
              <a:t>lead to potential biases in the representation of the taxonomic units</a:t>
            </a:r>
            <a:endParaRPr sz="2400" dirty="0">
              <a:cs typeface="Arial"/>
            </a:endParaRPr>
          </a:p>
          <a:p>
            <a:pPr marL="371475" indent="-333375">
              <a:lnSpc>
                <a:spcPct val="100000"/>
              </a:lnSpc>
              <a:spcBef>
                <a:spcPts val="590"/>
              </a:spcBef>
              <a:buSzPct val="143750"/>
              <a:buChar char="•"/>
              <a:tabLst>
                <a:tab pos="371475" algn="l"/>
              </a:tabLst>
            </a:pPr>
            <a:r>
              <a:rPr sz="2400" spc="40" dirty="0">
                <a:latin typeface="Arial"/>
                <a:cs typeface="Arial"/>
              </a:rPr>
              <a:t>How </a:t>
            </a:r>
            <a:r>
              <a:rPr sz="2400" dirty="0">
                <a:latin typeface="Arial"/>
                <a:cs typeface="Arial"/>
              </a:rPr>
              <a:t>many </a:t>
            </a:r>
            <a:r>
              <a:rPr sz="2400" spc="-10" dirty="0">
                <a:latin typeface="Arial"/>
                <a:cs typeface="Arial"/>
              </a:rPr>
              <a:t>reads </a:t>
            </a:r>
            <a:r>
              <a:rPr sz="2400" spc="-50" dirty="0">
                <a:latin typeface="Arial"/>
                <a:cs typeface="Arial"/>
              </a:rPr>
              <a:t>I </a:t>
            </a:r>
            <a:r>
              <a:rPr sz="2400" spc="-5" dirty="0">
                <a:latin typeface="Arial"/>
                <a:cs typeface="Arial"/>
              </a:rPr>
              <a:t>need? </a:t>
            </a:r>
            <a:r>
              <a:rPr sz="2400" spc="-40" dirty="0">
                <a:latin typeface="Arial"/>
                <a:cs typeface="Arial"/>
              </a:rPr>
              <a:t>(10K, </a:t>
            </a:r>
            <a:r>
              <a:rPr sz="2400" dirty="0">
                <a:latin typeface="Arial"/>
                <a:cs typeface="Arial"/>
              </a:rPr>
              <a:t>50K,</a:t>
            </a:r>
            <a:r>
              <a:rPr sz="2400" spc="50" dirty="0">
                <a:latin typeface="Arial"/>
                <a:cs typeface="Arial"/>
              </a:rPr>
              <a:t> </a:t>
            </a:r>
            <a:r>
              <a:rPr sz="2400" spc="-30" dirty="0">
                <a:latin typeface="Arial"/>
                <a:cs typeface="Arial"/>
              </a:rPr>
              <a:t>more?)</a:t>
            </a:r>
            <a:endParaRPr sz="2400" dirty="0">
              <a:latin typeface="Arial"/>
              <a:cs typeface="Arial"/>
            </a:endParaRPr>
          </a:p>
          <a:p>
            <a:pPr marL="371475" indent="-333375">
              <a:lnSpc>
                <a:spcPct val="100000"/>
              </a:lnSpc>
              <a:spcBef>
                <a:spcPts val="585"/>
              </a:spcBef>
              <a:buSzPct val="143750"/>
              <a:buChar char="•"/>
              <a:tabLst>
                <a:tab pos="371475" algn="l"/>
              </a:tabLst>
            </a:pPr>
            <a:r>
              <a:rPr sz="2400" spc="5" dirty="0">
                <a:latin typeface="Arial"/>
                <a:cs typeface="Arial"/>
              </a:rPr>
              <a:t>Which </a:t>
            </a:r>
            <a:r>
              <a:rPr sz="2400" spc="25" dirty="0">
                <a:latin typeface="Arial"/>
                <a:cs typeface="Arial"/>
              </a:rPr>
              <a:t>technology </a:t>
            </a:r>
            <a:r>
              <a:rPr sz="2400" spc="-5" dirty="0">
                <a:latin typeface="Arial"/>
                <a:cs typeface="Arial"/>
              </a:rPr>
              <a:t>is </a:t>
            </a:r>
            <a:r>
              <a:rPr sz="2400" spc="10" dirty="0">
                <a:latin typeface="Arial"/>
                <a:cs typeface="Arial"/>
              </a:rPr>
              <a:t>the </a:t>
            </a:r>
            <a:r>
              <a:rPr sz="2400" spc="25" dirty="0">
                <a:latin typeface="Arial"/>
                <a:cs typeface="Arial"/>
              </a:rPr>
              <a:t>best? </a:t>
            </a:r>
            <a:r>
              <a:rPr sz="2400" spc="-20" dirty="0">
                <a:latin typeface="Arial"/>
                <a:cs typeface="Arial"/>
              </a:rPr>
              <a:t>(do </a:t>
            </a:r>
            <a:r>
              <a:rPr sz="2400" spc="-50" dirty="0">
                <a:latin typeface="Arial"/>
                <a:cs typeface="Arial"/>
              </a:rPr>
              <a:t>I </a:t>
            </a:r>
            <a:r>
              <a:rPr sz="2400" spc="-5" dirty="0">
                <a:latin typeface="Arial"/>
                <a:cs typeface="Arial"/>
              </a:rPr>
              <a:t>need </a:t>
            </a:r>
            <a:r>
              <a:rPr sz="2400" spc="10" dirty="0">
                <a:latin typeface="Arial"/>
                <a:cs typeface="Arial"/>
              </a:rPr>
              <a:t>full</a:t>
            </a:r>
            <a:r>
              <a:rPr sz="2400" spc="35" dirty="0">
                <a:latin typeface="Arial"/>
                <a:cs typeface="Arial"/>
              </a:rPr>
              <a:t> </a:t>
            </a:r>
            <a:r>
              <a:rPr sz="2400" spc="-15" dirty="0">
                <a:latin typeface="Arial"/>
                <a:cs typeface="Arial"/>
              </a:rPr>
              <a:t>length?)</a:t>
            </a:r>
            <a:endParaRPr sz="2400" dirty="0">
              <a:latin typeface="Arial"/>
              <a:cs typeface="Arial"/>
            </a:endParaRPr>
          </a:p>
          <a:p>
            <a:pPr marL="371475" indent="-333375">
              <a:lnSpc>
                <a:spcPct val="100000"/>
              </a:lnSpc>
              <a:spcBef>
                <a:spcPts val="585"/>
              </a:spcBef>
              <a:buSzPct val="143750"/>
              <a:buChar char="•"/>
              <a:tabLst>
                <a:tab pos="371475" algn="l"/>
              </a:tabLst>
            </a:pPr>
            <a:r>
              <a:rPr sz="2400" dirty="0">
                <a:latin typeface="Arial"/>
                <a:cs typeface="Arial"/>
              </a:rPr>
              <a:t>What </a:t>
            </a:r>
            <a:r>
              <a:rPr sz="2400" spc="5" dirty="0">
                <a:latin typeface="Arial"/>
                <a:cs typeface="Arial"/>
              </a:rPr>
              <a:t>databases </a:t>
            </a:r>
            <a:r>
              <a:rPr sz="2400" spc="-50" dirty="0">
                <a:latin typeface="Arial"/>
                <a:cs typeface="Arial"/>
              </a:rPr>
              <a:t>are </a:t>
            </a:r>
            <a:r>
              <a:rPr sz="2400" spc="-10" dirty="0">
                <a:latin typeface="Arial"/>
                <a:cs typeface="Arial"/>
              </a:rPr>
              <a:t>available? </a:t>
            </a:r>
            <a:r>
              <a:rPr sz="2400" spc="-45" dirty="0">
                <a:latin typeface="Arial"/>
                <a:cs typeface="Arial"/>
              </a:rPr>
              <a:t>(Silva </a:t>
            </a:r>
            <a:r>
              <a:rPr sz="2400" spc="20" dirty="0">
                <a:latin typeface="Arial"/>
                <a:cs typeface="Arial"/>
              </a:rPr>
              <a:t>or</a:t>
            </a:r>
            <a:r>
              <a:rPr sz="2400" spc="85" dirty="0">
                <a:latin typeface="Arial"/>
                <a:cs typeface="Arial"/>
              </a:rPr>
              <a:t> </a:t>
            </a:r>
            <a:r>
              <a:rPr sz="2400" spc="-10" dirty="0">
                <a:latin typeface="Arial"/>
                <a:cs typeface="Arial"/>
              </a:rPr>
              <a:t>not?)</a:t>
            </a:r>
            <a:endParaRPr sz="2400" dirty="0">
              <a:latin typeface="Arial"/>
              <a:cs typeface="Arial"/>
            </a:endParaRPr>
          </a:p>
        </p:txBody>
      </p:sp>
      <p:pic>
        <p:nvPicPr>
          <p:cNvPr id="1026" name="Picture 2" descr="Illustration of conserved, variable, hypervariable regions within the 16S rRNA gene and the various primer pairs used for metagenomic sequencing. Conserved regions are represented in blue, variable regions in gray, and hypervariable regions in red. Nine hypervariable regions are not distributed uniformly, as some hypervariable regions such as H3 and H9 are longer compared to H5 or H7. Primers are designed in a conserved region to get a PCR product spanning one (V4) or more hypervariable regions (e.g., V1-2 or V3-5). Single-end (Roche 454) or double-end (Illumina) sequencing of PCR product provides data for profiling of microbiota. ">
            <a:extLst>
              <a:ext uri="{FF2B5EF4-FFF2-40B4-BE49-F238E27FC236}">
                <a16:creationId xmlns:a16="http://schemas.microsoft.com/office/drawing/2014/main" id="{901D33C4-B6E3-2345-B0B1-BA84A865D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99" y="2836991"/>
            <a:ext cx="1079500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A5CB-E61D-1048-9C87-DA76DA202FB1}"/>
              </a:ext>
            </a:extLst>
          </p:cNvPr>
          <p:cNvSpPr>
            <a:spLocks noGrp="1"/>
          </p:cNvSpPr>
          <p:nvPr>
            <p:ph type="title"/>
          </p:nvPr>
        </p:nvSpPr>
        <p:spPr/>
        <p:txBody>
          <a:bodyPr/>
          <a:lstStyle/>
          <a:p>
            <a:endParaRPr lang="en-CH" dirty="0"/>
          </a:p>
        </p:txBody>
      </p:sp>
      <p:sp>
        <p:nvSpPr>
          <p:cNvPr id="3" name="Text Placeholder 2">
            <a:extLst>
              <a:ext uri="{FF2B5EF4-FFF2-40B4-BE49-F238E27FC236}">
                <a16:creationId xmlns:a16="http://schemas.microsoft.com/office/drawing/2014/main" id="{D33E6E4B-63D2-1B4E-A7FB-732D6703B3E4}"/>
              </a:ext>
            </a:extLst>
          </p:cNvPr>
          <p:cNvSpPr>
            <a:spLocks noGrp="1"/>
          </p:cNvSpPr>
          <p:nvPr>
            <p:ph type="body" idx="1"/>
          </p:nvPr>
        </p:nvSpPr>
        <p:spPr>
          <a:xfrm>
            <a:off x="7533932" y="2838139"/>
            <a:ext cx="4572000" cy="6001643"/>
          </a:xfrm>
        </p:spPr>
        <p:txBody>
          <a:bodyPr/>
          <a:lstStyle/>
          <a:p>
            <a:pPr marL="457200" indent="-457200">
              <a:buFont typeface="Arial" panose="020B0604020202020204" pitchFamily="34" charset="0"/>
              <a:buChar char="•"/>
            </a:pPr>
            <a:r>
              <a:rPr lang="en-GB" dirty="0"/>
              <a:t>V1–V2 region performed poorly at classifying sequences belonging to the phylum Proteobacteria</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V3–V5 region performed poorly at classifying sequences belonging to the phylum Actinobacteria but great in identification of </a:t>
            </a:r>
            <a:r>
              <a:rPr lang="en-GB" i="1" dirty="0"/>
              <a:t>Klebsiella</a:t>
            </a:r>
            <a:r>
              <a:rPr lang="en-GB" dirty="0"/>
              <a:t> </a:t>
            </a:r>
            <a:endParaRPr lang="en-CH" dirty="0"/>
          </a:p>
        </p:txBody>
      </p:sp>
      <p:pic>
        <p:nvPicPr>
          <p:cNvPr id="1026" name="Picture 2" descr="Fig. 1">
            <a:extLst>
              <a:ext uri="{FF2B5EF4-FFF2-40B4-BE49-F238E27FC236}">
                <a16:creationId xmlns:a16="http://schemas.microsoft.com/office/drawing/2014/main" id="{BED095B9-CD9E-F341-A3D8-73E97A9959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8" t="47656"/>
          <a:stretch/>
        </p:blipFill>
        <p:spPr bwMode="auto">
          <a:xfrm>
            <a:off x="711200" y="2278019"/>
            <a:ext cx="6324600" cy="6975279"/>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F471C0B0-EDE1-BA45-9088-B4442567B6DB}"/>
              </a:ext>
            </a:extLst>
          </p:cNvPr>
          <p:cNvSpPr/>
          <p:nvPr/>
        </p:nvSpPr>
        <p:spPr>
          <a:xfrm>
            <a:off x="2730" y="0"/>
            <a:ext cx="12999339" cy="1141120"/>
          </a:xfrm>
          <a:prstGeom prst="rect">
            <a:avLst/>
          </a:prstGeom>
          <a:blipFill>
            <a:blip r:embed="rId3"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0E1BD011-9F64-C04F-9FC7-3F4948AD8AEE}"/>
              </a:ext>
            </a:extLst>
          </p:cNvPr>
          <p:cNvSpPr txBox="1"/>
          <p:nvPr/>
        </p:nvSpPr>
        <p:spPr>
          <a:xfrm>
            <a:off x="8026400" y="9068633"/>
            <a:ext cx="1996444" cy="369332"/>
          </a:xfrm>
          <a:prstGeom prst="rect">
            <a:avLst/>
          </a:prstGeom>
          <a:noFill/>
        </p:spPr>
        <p:txBody>
          <a:bodyPr wrap="none" rtlCol="0">
            <a:spAutoFit/>
          </a:bodyPr>
          <a:lstStyle/>
          <a:p>
            <a:r>
              <a:rPr lang="en-CH" dirty="0"/>
              <a:t>Johnson et al. 2019</a:t>
            </a:r>
          </a:p>
        </p:txBody>
      </p:sp>
      <p:sp>
        <p:nvSpPr>
          <p:cNvPr id="8" name="Title 1">
            <a:extLst>
              <a:ext uri="{FF2B5EF4-FFF2-40B4-BE49-F238E27FC236}">
                <a16:creationId xmlns:a16="http://schemas.microsoft.com/office/drawing/2014/main" id="{CEFABBE9-D325-9F81-89C4-312AF3FED3B0}"/>
              </a:ext>
            </a:extLst>
          </p:cNvPr>
          <p:cNvSpPr txBox="1">
            <a:spLocks/>
          </p:cNvSpPr>
          <p:nvPr/>
        </p:nvSpPr>
        <p:spPr>
          <a:xfrm>
            <a:off x="400732" y="1275031"/>
            <a:ext cx="12203333" cy="1002988"/>
          </a:xfrm>
          <a:prstGeom prst="rect">
            <a:avLst/>
          </a:prstGeom>
          <a:solidFill>
            <a:srgbClr val="83CAC3">
              <a:alpha val="85098"/>
            </a:srgb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000" dirty="0"/>
              <a:t>16S variable regions</a:t>
            </a:r>
          </a:p>
        </p:txBody>
      </p:sp>
    </p:spTree>
    <p:extLst>
      <p:ext uri="{BB962C8B-B14F-4D97-AF65-F5344CB8AC3E}">
        <p14:creationId xmlns:p14="http://schemas.microsoft.com/office/powerpoint/2010/main" val="1395223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3966</TotalTime>
  <Words>2672</Words>
  <Application>Microsoft Macintosh PowerPoint</Application>
  <PresentationFormat>Custom</PresentationFormat>
  <Paragraphs>553</Paragraphs>
  <Slides>57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-apple-system</vt:lpstr>
      <vt:lpstr>Arial</vt:lpstr>
      <vt:lpstr>Arial</vt:lpstr>
      <vt:lpstr>Calibri</vt:lpstr>
      <vt:lpstr>DejaVu Sans Mono</vt:lpstr>
      <vt:lpstr>Georgia</vt:lpstr>
      <vt:lpstr>Helvetica</vt:lpstr>
      <vt:lpstr>Tahoma</vt:lpstr>
      <vt:lpstr>Times New Roman</vt:lpstr>
      <vt:lpstr>Office Theme</vt:lpstr>
      <vt:lpstr>16S rRNA: data analysis</vt:lpstr>
      <vt:lpstr>PowerPoint Presentation</vt:lpstr>
      <vt:lpstr>PowerPoint Presentation</vt:lpstr>
      <vt:lpstr>PowerPoint Presentation</vt:lpstr>
      <vt:lpstr>PowerPoint Presentation</vt:lpstr>
      <vt:lpstr>PowerPoint Presentation</vt:lpstr>
      <vt:lpstr>PowerPoint Presentation</vt:lpstr>
      <vt:lpstr>Sequencing sample</vt:lpstr>
      <vt:lpstr>PowerPoint Presentation</vt:lpstr>
      <vt:lpstr>PowerPoint Presentation</vt:lpstr>
      <vt:lpstr>PowerPoint Presentation</vt:lpstr>
      <vt:lpstr>Reads preprocessing</vt:lpstr>
      <vt:lpstr>Reads preprocessing</vt:lpstr>
      <vt:lpstr>Reads preprocessing</vt:lpstr>
      <vt:lpstr>Reads preprocessing</vt:lpstr>
      <vt:lpstr>Reads preprocessing</vt:lpstr>
      <vt:lpstr>PowerPoint Presentation</vt:lpstr>
      <vt:lpstr>PowerPoint Presentation</vt:lpstr>
      <vt:lpstr>PowerPoint Presentation</vt:lpstr>
      <vt:lpstr>PowerPoint Presentation</vt:lpstr>
      <vt:lpstr>PowerPoint Presentation</vt:lpstr>
      <vt:lpstr>Map against bacterial database</vt:lpstr>
      <vt:lpstr>16S databases</vt:lpstr>
      <vt:lpstr>16S databases</vt:lpstr>
      <vt:lpstr>PowerPoint Presentation</vt:lpstr>
      <vt:lpstr>Estimate error rates if mock  community available</vt:lpstr>
      <vt:lpstr>PowerPoint Presentation</vt:lpstr>
      <vt:lpstr>Estimate community composition</vt:lpstr>
      <vt:lpstr>PowerPoint Presentation</vt:lpstr>
      <vt:lpstr>QIIME2</vt:lpstr>
      <vt:lpstr>QIIME2</vt:lpstr>
      <vt:lpstr>QIIME2</vt:lpstr>
      <vt:lpstr>QIIME2</vt:lpstr>
      <vt:lpstr>QIIME2</vt:lpstr>
      <vt:lpstr>QIIME2</vt:lpstr>
      <vt:lpstr>QIIME2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 is there a host phenotype/environmental condition -  community composition association?</vt:lpstr>
      <vt:lpstr>Comparative analysis: is there a host phenotype/environmental condition -  community composition association?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lecture_2_16S</dc:title>
  <cp:lastModifiedBy>Microsoft Office User</cp:lastModifiedBy>
  <cp:revision>76</cp:revision>
  <dcterms:created xsi:type="dcterms:W3CDTF">2022-01-24T13:55:00Z</dcterms:created>
  <dcterms:modified xsi:type="dcterms:W3CDTF">2024-12-10T18:32:04Z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2021-04-13T00:00:00Z</vt:filetime>
  </property>
  <property fmtid="{D5CDD505-2E9C-101B-9397-08002B2CF9AE}" pid="3" name="Creator">
    <vt:lpwstr>Keynote</vt:lpwstr>
  </property>
  <property fmtid="{D5CDD505-2E9C-101B-9397-08002B2CF9AE}" pid="4" name="LastSaved">
    <vt:filetime>2022-01-24T00:00:00Z</vt:filetime>
  </property>
</Properties>
</file>